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494" r:id="rId2"/>
    <p:sldId id="651" r:id="rId3"/>
    <p:sldId id="496" r:id="rId4"/>
    <p:sldId id="497" r:id="rId5"/>
    <p:sldId id="499" r:id="rId6"/>
    <p:sldId id="498" r:id="rId7"/>
    <p:sldId id="565" r:id="rId8"/>
    <p:sldId id="504" r:id="rId9"/>
    <p:sldId id="505" r:id="rId10"/>
    <p:sldId id="506" r:id="rId11"/>
    <p:sldId id="654" r:id="rId12"/>
    <p:sldId id="507" r:id="rId13"/>
    <p:sldId id="656" r:id="rId14"/>
    <p:sldId id="562" r:id="rId15"/>
    <p:sldId id="636" r:id="rId16"/>
    <p:sldId id="637" r:id="rId17"/>
    <p:sldId id="638" r:id="rId18"/>
    <p:sldId id="655" r:id="rId19"/>
    <p:sldId id="509" r:id="rId20"/>
    <p:sldId id="510" r:id="rId21"/>
    <p:sldId id="367" r:id="rId22"/>
    <p:sldId id="643" r:id="rId23"/>
    <p:sldId id="644" r:id="rId24"/>
    <p:sldId id="370" r:id="rId25"/>
    <p:sldId id="369" r:id="rId26"/>
    <p:sldId id="380" r:id="rId27"/>
    <p:sldId id="381" r:id="rId28"/>
    <p:sldId id="362" r:id="rId29"/>
    <p:sldId id="387" r:id="rId30"/>
    <p:sldId id="640" r:id="rId31"/>
    <p:sldId id="645" r:id="rId32"/>
    <p:sldId id="646" r:id="rId33"/>
    <p:sldId id="639" r:id="rId34"/>
    <p:sldId id="642" r:id="rId35"/>
    <p:sldId id="641" r:id="rId36"/>
    <p:sldId id="659" r:id="rId37"/>
    <p:sldId id="660" r:id="rId38"/>
    <p:sldId id="635" r:id="rId39"/>
    <p:sldId id="511" r:id="rId40"/>
    <p:sldId id="666" r:id="rId41"/>
    <p:sldId id="652" r:id="rId42"/>
    <p:sldId id="653" r:id="rId43"/>
    <p:sldId id="658" r:id="rId44"/>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n C Salop" initials="SC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04" autoAdjust="0"/>
    <p:restoredTop sz="94660"/>
  </p:normalViewPr>
  <p:slideViewPr>
    <p:cSldViewPr snapToGrid="0">
      <p:cViewPr varScale="1">
        <p:scale>
          <a:sx n="75" d="100"/>
          <a:sy n="75" d="100"/>
        </p:scale>
        <p:origin x="285" y="27"/>
      </p:cViewPr>
      <p:guideLst>
        <p:guide orient="horz" pos="2160"/>
        <p:guide pos="3840"/>
      </p:guideLst>
    </p:cSldViewPr>
  </p:slideViewPr>
  <p:notesTextViewPr>
    <p:cViewPr>
      <p:scale>
        <a:sx n="1" d="1"/>
        <a:sy n="1" d="1"/>
      </p:scale>
      <p:origin x="0" y="0"/>
    </p:cViewPr>
  </p:notesTextViewPr>
  <p:sorterViewPr>
    <p:cViewPr>
      <p:scale>
        <a:sx n="125" d="100"/>
        <a:sy n="12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37223C46-E73D-4CD7-976B-D098044CB44A}" type="datetimeFigureOut">
              <a:rPr lang="en-US" smtClean="0"/>
              <a:t>4/30/2023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5CA0FBB2-D393-41E4-93C4-2F39C206D817}" type="slidenum">
              <a:rPr lang="en-US" smtClean="0"/>
              <a:t>‹#›</a:t>
            </a:fld>
            <a:endParaRPr lang="en-US"/>
          </a:p>
        </p:txBody>
      </p:sp>
    </p:spTree>
    <p:extLst>
      <p:ext uri="{BB962C8B-B14F-4D97-AF65-F5344CB8AC3E}">
        <p14:creationId xmlns:p14="http://schemas.microsoft.com/office/powerpoint/2010/main" val="3203337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Tahoma" pitchFamily="34" charset="0"/>
            </a:endParaRPr>
          </a:p>
        </p:txBody>
      </p:sp>
    </p:spTree>
    <p:extLst>
      <p:ext uri="{BB962C8B-B14F-4D97-AF65-F5344CB8AC3E}">
        <p14:creationId xmlns:p14="http://schemas.microsoft.com/office/powerpoint/2010/main" val="12558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endParaRPr lang="en-US"/>
          </a:p>
        </p:txBody>
      </p:sp>
      <p:sp>
        <p:nvSpPr>
          <p:cNvPr id="87044" name="Slide Number Placeholder 3"/>
          <p:cNvSpPr>
            <a:spLocks noGrp="1"/>
          </p:cNvSpPr>
          <p:nvPr>
            <p:ph type="sldNum" sz="quarter" idx="5"/>
          </p:nvPr>
        </p:nvSpPr>
        <p:spPr>
          <a:noFill/>
        </p:spPr>
        <p:txBody>
          <a:bodyPr/>
          <a:lstStyle/>
          <a:p>
            <a:fld id="{27CD3FAB-7F63-4E6F-BF4C-253C3842AD97}" type="slidenum">
              <a:rPr lang="en-US" smtClean="0"/>
              <a:pPr/>
              <a:t>4</a:t>
            </a:fld>
            <a:endParaRPr lang="en-US"/>
          </a:p>
        </p:txBody>
      </p:sp>
    </p:spTree>
    <p:extLst>
      <p:ext uri="{BB962C8B-B14F-4D97-AF65-F5344CB8AC3E}">
        <p14:creationId xmlns:p14="http://schemas.microsoft.com/office/powerpoint/2010/main" val="1339542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98">
              <a:defRPr>
                <a:solidFill>
                  <a:schemeClr val="tx1"/>
                </a:solidFill>
                <a:latin typeface="Tahoma" panose="020B0604030504040204" pitchFamily="34" charset="0"/>
              </a:defRPr>
            </a:lvl1pPr>
            <a:lvl2pPr marL="759875" indent="-290017" defTabSz="946198">
              <a:defRPr>
                <a:solidFill>
                  <a:schemeClr val="tx1"/>
                </a:solidFill>
                <a:latin typeface="Tahoma" panose="020B0604030504040204" pitchFamily="34" charset="0"/>
              </a:defRPr>
            </a:lvl2pPr>
            <a:lvl3pPr marL="1169786" indent="-233309" defTabSz="946198">
              <a:defRPr>
                <a:solidFill>
                  <a:schemeClr val="tx1"/>
                </a:solidFill>
                <a:latin typeface="Tahoma" panose="020B0604030504040204" pitchFamily="34" charset="0"/>
              </a:defRPr>
            </a:lvl3pPr>
            <a:lvl4pPr marL="1638025" indent="-233309" defTabSz="946198">
              <a:defRPr>
                <a:solidFill>
                  <a:schemeClr val="tx1"/>
                </a:solidFill>
                <a:latin typeface="Tahoma" panose="020B0604030504040204" pitchFamily="34" charset="0"/>
              </a:defRPr>
            </a:lvl4pPr>
            <a:lvl5pPr marL="2106263" indent="-233309" defTabSz="946198">
              <a:defRPr>
                <a:solidFill>
                  <a:schemeClr val="tx1"/>
                </a:solidFill>
                <a:latin typeface="Tahoma" panose="020B0604030504040204" pitchFamily="34" charset="0"/>
              </a:defRPr>
            </a:lvl5pPr>
            <a:lvl6pPr marL="2572882" indent="-233309" defTabSz="946198" eaLnBrk="0" fontAlgn="base" hangingPunct="0">
              <a:spcBef>
                <a:spcPct val="0"/>
              </a:spcBef>
              <a:spcAft>
                <a:spcPct val="0"/>
              </a:spcAft>
              <a:defRPr>
                <a:solidFill>
                  <a:schemeClr val="tx1"/>
                </a:solidFill>
                <a:latin typeface="Tahoma" panose="020B0604030504040204" pitchFamily="34" charset="0"/>
              </a:defRPr>
            </a:lvl6pPr>
            <a:lvl7pPr marL="3039500" indent="-233309" defTabSz="946198" eaLnBrk="0" fontAlgn="base" hangingPunct="0">
              <a:spcBef>
                <a:spcPct val="0"/>
              </a:spcBef>
              <a:spcAft>
                <a:spcPct val="0"/>
              </a:spcAft>
              <a:defRPr>
                <a:solidFill>
                  <a:schemeClr val="tx1"/>
                </a:solidFill>
                <a:latin typeface="Tahoma" panose="020B0604030504040204" pitchFamily="34" charset="0"/>
              </a:defRPr>
            </a:lvl7pPr>
            <a:lvl8pPr marL="3506118" indent="-233309" defTabSz="946198" eaLnBrk="0" fontAlgn="base" hangingPunct="0">
              <a:spcBef>
                <a:spcPct val="0"/>
              </a:spcBef>
              <a:spcAft>
                <a:spcPct val="0"/>
              </a:spcAft>
              <a:defRPr>
                <a:solidFill>
                  <a:schemeClr val="tx1"/>
                </a:solidFill>
                <a:latin typeface="Tahoma" panose="020B0604030504040204" pitchFamily="34" charset="0"/>
              </a:defRPr>
            </a:lvl8pPr>
            <a:lvl9pPr marL="3972737" indent="-233309" defTabSz="946198" eaLnBrk="0" fontAlgn="base" hangingPunct="0">
              <a:spcBef>
                <a:spcPct val="0"/>
              </a:spcBef>
              <a:spcAft>
                <a:spcPct val="0"/>
              </a:spcAft>
              <a:defRPr>
                <a:solidFill>
                  <a:schemeClr val="tx1"/>
                </a:solidFill>
                <a:latin typeface="Tahoma" panose="020B0604030504040204" pitchFamily="34" charset="0"/>
              </a:defRPr>
            </a:lvl9pPr>
          </a:lstStyle>
          <a:p>
            <a:pPr eaLnBrk="1" hangingPunct="1"/>
            <a:fld id="{7FCFF383-E29A-48E8-968E-92A28BD235C1}" type="slidenum">
              <a:rPr lang="en-US" altLang="en-US" smtClean="0">
                <a:latin typeface="Arial" panose="020B0604020202020204" pitchFamily="34" charset="0"/>
                <a:cs typeface="Arial" panose="020B0604020202020204" pitchFamily="34" charset="0"/>
              </a:rPr>
              <a:pPr eaLnBrk="1" hangingPunct="1"/>
              <a:t>5</a:t>
            </a:fld>
            <a:endParaRPr lang="en-US" altLang="en-US">
              <a:latin typeface="Arial" panose="020B0604020202020204" pitchFamily="34" charset="0"/>
              <a:cs typeface="Arial" panose="020B0604020202020204" pitchFamily="34"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298295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defTabSz="946198">
              <a:defRPr>
                <a:solidFill>
                  <a:schemeClr val="tx1"/>
                </a:solidFill>
                <a:latin typeface="Tahoma" panose="020B0604030504040204" pitchFamily="34" charset="0"/>
              </a:defRPr>
            </a:lvl1pPr>
            <a:lvl2pPr marL="759875" indent="-290017" defTabSz="946198">
              <a:defRPr>
                <a:solidFill>
                  <a:schemeClr val="tx1"/>
                </a:solidFill>
                <a:latin typeface="Tahoma" panose="020B0604030504040204" pitchFamily="34" charset="0"/>
              </a:defRPr>
            </a:lvl2pPr>
            <a:lvl3pPr marL="1169786" indent="-233309" defTabSz="946198">
              <a:defRPr>
                <a:solidFill>
                  <a:schemeClr val="tx1"/>
                </a:solidFill>
                <a:latin typeface="Tahoma" panose="020B0604030504040204" pitchFamily="34" charset="0"/>
              </a:defRPr>
            </a:lvl3pPr>
            <a:lvl4pPr marL="1638025" indent="-233309" defTabSz="946198">
              <a:defRPr>
                <a:solidFill>
                  <a:schemeClr val="tx1"/>
                </a:solidFill>
                <a:latin typeface="Tahoma" panose="020B0604030504040204" pitchFamily="34" charset="0"/>
              </a:defRPr>
            </a:lvl4pPr>
            <a:lvl5pPr marL="2106263" indent="-233309" defTabSz="946198">
              <a:defRPr>
                <a:solidFill>
                  <a:schemeClr val="tx1"/>
                </a:solidFill>
                <a:latin typeface="Tahoma" panose="020B0604030504040204" pitchFamily="34" charset="0"/>
              </a:defRPr>
            </a:lvl5pPr>
            <a:lvl6pPr marL="2572882" indent="-233309" defTabSz="946198" eaLnBrk="0" fontAlgn="base" hangingPunct="0">
              <a:spcBef>
                <a:spcPct val="0"/>
              </a:spcBef>
              <a:spcAft>
                <a:spcPct val="0"/>
              </a:spcAft>
              <a:defRPr>
                <a:solidFill>
                  <a:schemeClr val="tx1"/>
                </a:solidFill>
                <a:latin typeface="Tahoma" panose="020B0604030504040204" pitchFamily="34" charset="0"/>
              </a:defRPr>
            </a:lvl6pPr>
            <a:lvl7pPr marL="3039500" indent="-233309" defTabSz="946198" eaLnBrk="0" fontAlgn="base" hangingPunct="0">
              <a:spcBef>
                <a:spcPct val="0"/>
              </a:spcBef>
              <a:spcAft>
                <a:spcPct val="0"/>
              </a:spcAft>
              <a:defRPr>
                <a:solidFill>
                  <a:schemeClr val="tx1"/>
                </a:solidFill>
                <a:latin typeface="Tahoma" panose="020B0604030504040204" pitchFamily="34" charset="0"/>
              </a:defRPr>
            </a:lvl7pPr>
            <a:lvl8pPr marL="3506118" indent="-233309" defTabSz="946198" eaLnBrk="0" fontAlgn="base" hangingPunct="0">
              <a:spcBef>
                <a:spcPct val="0"/>
              </a:spcBef>
              <a:spcAft>
                <a:spcPct val="0"/>
              </a:spcAft>
              <a:defRPr>
                <a:solidFill>
                  <a:schemeClr val="tx1"/>
                </a:solidFill>
                <a:latin typeface="Tahoma" panose="020B0604030504040204" pitchFamily="34" charset="0"/>
              </a:defRPr>
            </a:lvl8pPr>
            <a:lvl9pPr marL="3972737" indent="-233309" defTabSz="946198" eaLnBrk="0" fontAlgn="base" hangingPunct="0">
              <a:spcBef>
                <a:spcPct val="0"/>
              </a:spcBef>
              <a:spcAft>
                <a:spcPct val="0"/>
              </a:spcAft>
              <a:defRPr>
                <a:solidFill>
                  <a:schemeClr val="tx1"/>
                </a:solidFill>
                <a:latin typeface="Tahoma" panose="020B0604030504040204" pitchFamily="34" charset="0"/>
              </a:defRPr>
            </a:lvl9pPr>
          </a:lstStyle>
          <a:p>
            <a:fld id="{4D760CF2-7A30-43C5-804C-7580E49CA4CF}" type="slidenum">
              <a:rPr lang="en-US" altLang="en-US" smtClean="0">
                <a:latin typeface="Times New Roman" panose="02020603050405020304" pitchFamily="18" charset="0"/>
              </a:rPr>
              <a:pPr/>
              <a:t>6</a:t>
            </a:fld>
            <a:endParaRPr lang="en-US" altLang="en-US">
              <a:latin typeface="Times New Roman" panose="02020603050405020304" pitchFamily="18"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3459563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E9F996-9E2C-45E6-B13A-A2BB37F712B5}" type="slidenum">
              <a:rPr lang="en-US" smtClean="0"/>
              <a:t>20</a:t>
            </a:fld>
            <a:endParaRPr lang="en-US" dirty="0"/>
          </a:p>
        </p:txBody>
      </p:sp>
    </p:spTree>
    <p:extLst>
      <p:ext uri="{BB962C8B-B14F-4D97-AF65-F5344CB8AC3E}">
        <p14:creationId xmlns:p14="http://schemas.microsoft.com/office/powerpoint/2010/main" val="2358203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ECFE7B-EB47-4FDD-9DAA-EC5BB10517D9}" type="slidenum">
              <a:rPr lang="en-US" smtClean="0"/>
              <a:pPr>
                <a:defRPr/>
              </a:pPr>
              <a:t>39</a:t>
            </a:fld>
            <a:endParaRPr lang="en-US"/>
          </a:p>
        </p:txBody>
      </p:sp>
    </p:spTree>
    <p:extLst>
      <p:ext uri="{BB962C8B-B14F-4D97-AF65-F5344CB8AC3E}">
        <p14:creationId xmlns:p14="http://schemas.microsoft.com/office/powerpoint/2010/main" val="2637217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A8BCE-2907-4B65-9E5C-717FAEEC222D}"/>
              </a:ext>
            </a:extLst>
          </p:cNvPr>
          <p:cNvSpPr>
            <a:spLocks noGrp="1"/>
          </p:cNvSpPr>
          <p:nvPr>
            <p:ph type="ctrTitle"/>
          </p:nvPr>
        </p:nvSpPr>
        <p:spPr>
          <a:xfrm>
            <a:off x="1524000" y="1122363"/>
            <a:ext cx="9144000" cy="2387600"/>
          </a:xfrm>
        </p:spPr>
        <p:txBody>
          <a:bodyPr anchor="b">
            <a:normAutofit/>
          </a:bodyPr>
          <a:lstStyle>
            <a:lvl1pPr algn="ctr">
              <a:defRPr sz="3200"/>
            </a:lvl1pPr>
          </a:lstStyle>
          <a:p>
            <a:r>
              <a:rPr lang="en-US" dirty="0"/>
              <a:t>Click to edit Master title style</a:t>
            </a:r>
          </a:p>
        </p:txBody>
      </p:sp>
      <p:sp>
        <p:nvSpPr>
          <p:cNvPr id="3" name="Subtitle 2">
            <a:extLst>
              <a:ext uri="{FF2B5EF4-FFF2-40B4-BE49-F238E27FC236}">
                <a16:creationId xmlns:a16="http://schemas.microsoft.com/office/drawing/2014/main" id="{75939AD9-8409-4C2E-9AC8-0B2C4D0ABA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D692B91-57CA-4F91-BCAD-F6535BEB6C4D}"/>
              </a:ext>
            </a:extLst>
          </p:cNvPr>
          <p:cNvSpPr>
            <a:spLocks noGrp="1"/>
          </p:cNvSpPr>
          <p:nvPr>
            <p:ph type="dt" sz="half" idx="10"/>
          </p:nvPr>
        </p:nvSpPr>
        <p:spPr/>
        <p:txBody>
          <a:bodyPr/>
          <a:lstStyle/>
          <a:p>
            <a:fld id="{13AABB4D-3289-4CE2-AE5A-F8A3C167D5C0}" type="datetimeFigureOut">
              <a:rPr lang="en-US" smtClean="0"/>
              <a:t>4/30/2023</a:t>
            </a:fld>
            <a:endParaRPr lang="en-US"/>
          </a:p>
        </p:txBody>
      </p:sp>
      <p:sp>
        <p:nvSpPr>
          <p:cNvPr id="5" name="Footer Placeholder 4">
            <a:extLst>
              <a:ext uri="{FF2B5EF4-FFF2-40B4-BE49-F238E27FC236}">
                <a16:creationId xmlns:a16="http://schemas.microsoft.com/office/drawing/2014/main" id="{CC473832-6A9F-461E-BBDA-E6FAAB1FB9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BCAD77-9F43-4788-B076-7264C00F79E5}"/>
              </a:ext>
            </a:extLst>
          </p:cNvPr>
          <p:cNvSpPr>
            <a:spLocks noGrp="1"/>
          </p:cNvSpPr>
          <p:nvPr>
            <p:ph type="sldNum" sz="quarter" idx="12"/>
          </p:nvPr>
        </p:nvSpPr>
        <p:spPr/>
        <p:txBody>
          <a:bodyPr/>
          <a:lstStyle/>
          <a:p>
            <a:fld id="{8B6CA638-0CDC-4E58-9F48-0C023352F7FB}" type="slidenum">
              <a:rPr lang="en-US" smtClean="0"/>
              <a:t>‹#›</a:t>
            </a:fld>
            <a:endParaRPr lang="en-US"/>
          </a:p>
        </p:txBody>
      </p:sp>
    </p:spTree>
    <p:extLst>
      <p:ext uri="{BB962C8B-B14F-4D97-AF65-F5344CB8AC3E}">
        <p14:creationId xmlns:p14="http://schemas.microsoft.com/office/powerpoint/2010/main" val="3523613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87B07-9520-4C12-A09A-DF3C4DDCCC1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D233F59-D3F4-44E8-A5FD-C9B2824AC4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B80065-8EE9-44A8-8DAA-617A5D9B3E47}"/>
              </a:ext>
            </a:extLst>
          </p:cNvPr>
          <p:cNvSpPr>
            <a:spLocks noGrp="1"/>
          </p:cNvSpPr>
          <p:nvPr>
            <p:ph type="dt" sz="half" idx="10"/>
          </p:nvPr>
        </p:nvSpPr>
        <p:spPr/>
        <p:txBody>
          <a:bodyPr/>
          <a:lstStyle/>
          <a:p>
            <a:fld id="{13AABB4D-3289-4CE2-AE5A-F8A3C167D5C0}" type="datetimeFigureOut">
              <a:rPr lang="en-US" smtClean="0"/>
              <a:t>4/30/2023</a:t>
            </a:fld>
            <a:endParaRPr lang="en-US"/>
          </a:p>
        </p:txBody>
      </p:sp>
      <p:sp>
        <p:nvSpPr>
          <p:cNvPr id="5" name="Footer Placeholder 4">
            <a:extLst>
              <a:ext uri="{FF2B5EF4-FFF2-40B4-BE49-F238E27FC236}">
                <a16:creationId xmlns:a16="http://schemas.microsoft.com/office/drawing/2014/main" id="{CE215350-42FF-40A9-A215-B2F61A95A8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9954EB-8519-4A9E-B921-C85A272AAB4A}"/>
              </a:ext>
            </a:extLst>
          </p:cNvPr>
          <p:cNvSpPr>
            <a:spLocks noGrp="1"/>
          </p:cNvSpPr>
          <p:nvPr>
            <p:ph type="sldNum" sz="quarter" idx="12"/>
          </p:nvPr>
        </p:nvSpPr>
        <p:spPr/>
        <p:txBody>
          <a:bodyPr/>
          <a:lstStyle/>
          <a:p>
            <a:fld id="{8B6CA638-0CDC-4E58-9F48-0C023352F7FB}" type="slidenum">
              <a:rPr lang="en-US" smtClean="0"/>
              <a:t>‹#›</a:t>
            </a:fld>
            <a:endParaRPr lang="en-US"/>
          </a:p>
        </p:txBody>
      </p:sp>
    </p:spTree>
    <p:extLst>
      <p:ext uri="{BB962C8B-B14F-4D97-AF65-F5344CB8AC3E}">
        <p14:creationId xmlns:p14="http://schemas.microsoft.com/office/powerpoint/2010/main" val="4167727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E2655F9-947E-4949-AF5B-34DEC6A0FFF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044D78C-D957-4CED-95DC-DB98B84B083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DC6825-BF8A-4254-AB1B-EFE9006EAAEA}"/>
              </a:ext>
            </a:extLst>
          </p:cNvPr>
          <p:cNvSpPr>
            <a:spLocks noGrp="1"/>
          </p:cNvSpPr>
          <p:nvPr>
            <p:ph type="dt" sz="half" idx="10"/>
          </p:nvPr>
        </p:nvSpPr>
        <p:spPr/>
        <p:txBody>
          <a:bodyPr/>
          <a:lstStyle/>
          <a:p>
            <a:fld id="{13AABB4D-3289-4CE2-AE5A-F8A3C167D5C0}" type="datetimeFigureOut">
              <a:rPr lang="en-US" smtClean="0"/>
              <a:t>4/30/2023</a:t>
            </a:fld>
            <a:endParaRPr lang="en-US"/>
          </a:p>
        </p:txBody>
      </p:sp>
      <p:sp>
        <p:nvSpPr>
          <p:cNvPr id="5" name="Footer Placeholder 4">
            <a:extLst>
              <a:ext uri="{FF2B5EF4-FFF2-40B4-BE49-F238E27FC236}">
                <a16:creationId xmlns:a16="http://schemas.microsoft.com/office/drawing/2014/main" id="{7584ADCF-DA84-4C9C-9655-4E503F53BC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48A1A1-C983-4396-A494-96AE248CE510}"/>
              </a:ext>
            </a:extLst>
          </p:cNvPr>
          <p:cNvSpPr>
            <a:spLocks noGrp="1"/>
          </p:cNvSpPr>
          <p:nvPr>
            <p:ph type="sldNum" sz="quarter" idx="12"/>
          </p:nvPr>
        </p:nvSpPr>
        <p:spPr/>
        <p:txBody>
          <a:bodyPr/>
          <a:lstStyle/>
          <a:p>
            <a:fld id="{8B6CA638-0CDC-4E58-9F48-0C023352F7FB}" type="slidenum">
              <a:rPr lang="en-US" smtClean="0"/>
              <a:t>‹#›</a:t>
            </a:fld>
            <a:endParaRPr lang="en-US"/>
          </a:p>
        </p:txBody>
      </p:sp>
    </p:spTree>
    <p:extLst>
      <p:ext uri="{BB962C8B-B14F-4D97-AF65-F5344CB8AC3E}">
        <p14:creationId xmlns:p14="http://schemas.microsoft.com/office/powerpoint/2010/main" val="1001820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36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7CBF9DBE-DA26-43B3-A7F1-753337EE74B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
        <p:nvSpPr>
          <p:cNvPr id="8" name="Content Placeholder 7">
            <a:extLst>
              <a:ext uri="{FF2B5EF4-FFF2-40B4-BE49-F238E27FC236}">
                <a16:creationId xmlns:a16="http://schemas.microsoft.com/office/drawing/2014/main" id="{C7DFAD23-52B0-4C6E-AEFD-3B5F60C8DE71}"/>
              </a:ext>
            </a:extLst>
          </p:cNvPr>
          <p:cNvSpPr>
            <a:spLocks noGrp="1"/>
          </p:cNvSpPr>
          <p:nvPr>
            <p:ph sz="quarter" idx="13"/>
          </p:nvPr>
        </p:nvSpPr>
        <p:spPr>
          <a:xfrm>
            <a:off x="3487738" y="2300288"/>
            <a:ext cx="46037" cy="46037"/>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986349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7499" y="134360"/>
            <a:ext cx="10195540" cy="382587"/>
          </a:xfrm>
          <a:prstGeom prst="rect">
            <a:avLst/>
          </a:prstGeom>
        </p:spPr>
        <p:txBody>
          <a:bodyPr>
            <a:noAutofit/>
          </a:bodyPr>
          <a:lstStyle>
            <a:lvl1pPr>
              <a:defRPr sz="2200" b="1" cap="none" baseline="0">
                <a:solidFill>
                  <a:schemeClr val="tx1"/>
                </a:solidFill>
              </a:defRPr>
            </a:lvl1pPr>
          </a:lstStyle>
          <a:p>
            <a:r>
              <a:rPr lang="en-US" dirty="0"/>
              <a:t>General Slide − 1 Column</a:t>
            </a:r>
          </a:p>
        </p:txBody>
      </p:sp>
      <p:cxnSp>
        <p:nvCxnSpPr>
          <p:cNvPr id="4" name="Straight Connector 3"/>
          <p:cNvCxnSpPr/>
          <p:nvPr userDrawn="1"/>
        </p:nvCxnSpPr>
        <p:spPr>
          <a:xfrm>
            <a:off x="273052" y="571500"/>
            <a:ext cx="11703049" cy="0"/>
          </a:xfrm>
          <a:prstGeom prst="line">
            <a:avLst/>
          </a:prstGeom>
          <a:ln w="3175" cap="sq" cmpd="sng">
            <a:solidFill>
              <a:schemeClr val="tx1">
                <a:lumMod val="50000"/>
                <a:lumOff val="50000"/>
              </a:schemeClr>
            </a:solidFill>
            <a:prstDash val="solid"/>
            <a:round/>
            <a:tailEnd w="sm" len="sm"/>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sz="quarter" idx="10" hasCustomPrompt="1"/>
          </p:nvPr>
        </p:nvSpPr>
        <p:spPr>
          <a:xfrm>
            <a:off x="272778" y="821379"/>
            <a:ext cx="11214548" cy="5436808"/>
          </a:xfrm>
        </p:spPr>
        <p:txBody>
          <a:bodyPr/>
          <a:lstStyle>
            <a:lvl2pPr>
              <a:defRPr>
                <a:solidFill>
                  <a:schemeClr val="accent6"/>
                </a:solidFill>
              </a:defRPr>
            </a:lvl2pPr>
            <a:lvl3pPr>
              <a:defRPr/>
            </a:lvl3pPr>
            <a:lvl4pPr>
              <a:defRPr/>
            </a:lvl4pPr>
            <a:lvl5pPr>
              <a:defRPr/>
            </a:lvl5pPr>
          </a:lstStyle>
          <a:p>
            <a:pPr lvl="0"/>
            <a:r>
              <a:rPr lang="en-US" dirty="0"/>
              <a:t>Type text or press “tab” to start with first-level bullet</a:t>
            </a:r>
          </a:p>
          <a:p>
            <a:pPr lvl="1"/>
            <a:r>
              <a:rPr lang="en-US" dirty="0"/>
              <a:t>First-level bullet</a:t>
            </a:r>
          </a:p>
          <a:p>
            <a:pPr lvl="2"/>
            <a:r>
              <a:rPr lang="en-US" dirty="0"/>
              <a:t>Second-level bullet</a:t>
            </a:r>
          </a:p>
          <a:p>
            <a:pPr lvl="3"/>
            <a:r>
              <a:rPr lang="en-US" dirty="0"/>
              <a:t>Third-level bullet</a:t>
            </a:r>
          </a:p>
          <a:p>
            <a:pPr lvl="4"/>
            <a:r>
              <a:rPr lang="en-US" dirty="0"/>
              <a:t>Fourth-level bullet</a:t>
            </a:r>
          </a:p>
        </p:txBody>
      </p:sp>
    </p:spTree>
    <p:extLst>
      <p:ext uri="{BB962C8B-B14F-4D97-AF65-F5344CB8AC3E}">
        <p14:creationId xmlns:p14="http://schemas.microsoft.com/office/powerpoint/2010/main" val="3816822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25CBA-20CD-4CB6-8CB3-7F4DA5F0A7BF}"/>
              </a:ext>
            </a:extLst>
          </p:cNvPr>
          <p:cNvSpPr>
            <a:spLocks noGrp="1"/>
          </p:cNvSpPr>
          <p:nvPr>
            <p:ph type="title"/>
          </p:nvPr>
        </p:nvSpPr>
        <p:spPr/>
        <p:txBody>
          <a:bodyPr>
            <a:normAutofit/>
          </a:bodyPr>
          <a:lstStyle>
            <a:lvl1pPr>
              <a:defRPr sz="2800"/>
            </a:lvl1pPr>
          </a:lstStyle>
          <a:p>
            <a:r>
              <a:rPr lang="en-US" dirty="0"/>
              <a:t>Click to edit Master title style</a:t>
            </a:r>
          </a:p>
        </p:txBody>
      </p:sp>
      <p:sp>
        <p:nvSpPr>
          <p:cNvPr id="3" name="Content Placeholder 2">
            <a:extLst>
              <a:ext uri="{FF2B5EF4-FFF2-40B4-BE49-F238E27FC236}">
                <a16:creationId xmlns:a16="http://schemas.microsoft.com/office/drawing/2014/main" id="{76A2CB52-669A-43B3-92FE-2331C9F8C347}"/>
              </a:ext>
            </a:extLst>
          </p:cNvPr>
          <p:cNvSpPr>
            <a:spLocks noGrp="1"/>
          </p:cNvSpPr>
          <p:nvPr>
            <p:ph idx="1"/>
          </p:nvPr>
        </p:nvSpPr>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0245A10-4549-4A72-820A-429D1A130EA0}"/>
              </a:ext>
            </a:extLst>
          </p:cNvPr>
          <p:cNvSpPr>
            <a:spLocks noGrp="1"/>
          </p:cNvSpPr>
          <p:nvPr>
            <p:ph type="dt" sz="half" idx="10"/>
          </p:nvPr>
        </p:nvSpPr>
        <p:spPr/>
        <p:txBody>
          <a:bodyPr/>
          <a:lstStyle/>
          <a:p>
            <a:fld id="{13AABB4D-3289-4CE2-AE5A-F8A3C167D5C0}" type="datetimeFigureOut">
              <a:rPr lang="en-US" smtClean="0"/>
              <a:t>4/30/2023</a:t>
            </a:fld>
            <a:endParaRPr lang="en-US"/>
          </a:p>
        </p:txBody>
      </p:sp>
      <p:sp>
        <p:nvSpPr>
          <p:cNvPr id="5" name="Footer Placeholder 4">
            <a:extLst>
              <a:ext uri="{FF2B5EF4-FFF2-40B4-BE49-F238E27FC236}">
                <a16:creationId xmlns:a16="http://schemas.microsoft.com/office/drawing/2014/main" id="{2DAA0CE2-103F-45A4-BE26-8CAA57714D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73CFA8-D00E-47CC-9619-FE6858365AC6}"/>
              </a:ext>
            </a:extLst>
          </p:cNvPr>
          <p:cNvSpPr>
            <a:spLocks noGrp="1"/>
          </p:cNvSpPr>
          <p:nvPr>
            <p:ph type="sldNum" sz="quarter" idx="12"/>
          </p:nvPr>
        </p:nvSpPr>
        <p:spPr/>
        <p:txBody>
          <a:bodyPr/>
          <a:lstStyle/>
          <a:p>
            <a:fld id="{8B6CA638-0CDC-4E58-9F48-0C023352F7FB}" type="slidenum">
              <a:rPr lang="en-US" smtClean="0"/>
              <a:t>‹#›</a:t>
            </a:fld>
            <a:endParaRPr lang="en-US"/>
          </a:p>
        </p:txBody>
      </p:sp>
    </p:spTree>
    <p:extLst>
      <p:ext uri="{BB962C8B-B14F-4D97-AF65-F5344CB8AC3E}">
        <p14:creationId xmlns:p14="http://schemas.microsoft.com/office/powerpoint/2010/main" val="186371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3363F-5B6B-4586-B08B-4B8EDA260E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EBDD9A7-3FD7-4EC3-A4B6-1DF636A1FA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BED92D7-C5CF-4F6B-B998-A6E46438384E}"/>
              </a:ext>
            </a:extLst>
          </p:cNvPr>
          <p:cNvSpPr>
            <a:spLocks noGrp="1"/>
          </p:cNvSpPr>
          <p:nvPr>
            <p:ph type="dt" sz="half" idx="10"/>
          </p:nvPr>
        </p:nvSpPr>
        <p:spPr/>
        <p:txBody>
          <a:bodyPr/>
          <a:lstStyle/>
          <a:p>
            <a:fld id="{13AABB4D-3289-4CE2-AE5A-F8A3C167D5C0}" type="datetimeFigureOut">
              <a:rPr lang="en-US" smtClean="0"/>
              <a:t>4/30/2023</a:t>
            </a:fld>
            <a:endParaRPr lang="en-US"/>
          </a:p>
        </p:txBody>
      </p:sp>
      <p:sp>
        <p:nvSpPr>
          <p:cNvPr id="5" name="Footer Placeholder 4">
            <a:extLst>
              <a:ext uri="{FF2B5EF4-FFF2-40B4-BE49-F238E27FC236}">
                <a16:creationId xmlns:a16="http://schemas.microsoft.com/office/drawing/2014/main" id="{1076BF5E-37B9-4AE1-A20C-B233E8262E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74202E-9CB0-47D7-A819-01FE73524922}"/>
              </a:ext>
            </a:extLst>
          </p:cNvPr>
          <p:cNvSpPr>
            <a:spLocks noGrp="1"/>
          </p:cNvSpPr>
          <p:nvPr>
            <p:ph type="sldNum" sz="quarter" idx="12"/>
          </p:nvPr>
        </p:nvSpPr>
        <p:spPr/>
        <p:txBody>
          <a:bodyPr/>
          <a:lstStyle/>
          <a:p>
            <a:fld id="{8B6CA638-0CDC-4E58-9F48-0C023352F7FB}" type="slidenum">
              <a:rPr lang="en-US" smtClean="0"/>
              <a:t>‹#›</a:t>
            </a:fld>
            <a:endParaRPr lang="en-US"/>
          </a:p>
        </p:txBody>
      </p:sp>
    </p:spTree>
    <p:extLst>
      <p:ext uri="{BB962C8B-B14F-4D97-AF65-F5344CB8AC3E}">
        <p14:creationId xmlns:p14="http://schemas.microsoft.com/office/powerpoint/2010/main" val="869985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C6BD5-E5DF-4EA7-9E50-BC5686C80AF7}"/>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9A6A32C3-2B66-4DEF-9578-8097F0C54DA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E34E486-F323-4E94-8755-423A8FAF64F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00FA0B7-4039-4F45-923C-DA2034703A48}"/>
              </a:ext>
            </a:extLst>
          </p:cNvPr>
          <p:cNvSpPr>
            <a:spLocks noGrp="1"/>
          </p:cNvSpPr>
          <p:nvPr>
            <p:ph type="dt" sz="half" idx="10"/>
          </p:nvPr>
        </p:nvSpPr>
        <p:spPr/>
        <p:txBody>
          <a:bodyPr/>
          <a:lstStyle/>
          <a:p>
            <a:fld id="{13AABB4D-3289-4CE2-AE5A-F8A3C167D5C0}" type="datetimeFigureOut">
              <a:rPr lang="en-US" smtClean="0"/>
              <a:t>4/30/2023</a:t>
            </a:fld>
            <a:endParaRPr lang="en-US"/>
          </a:p>
        </p:txBody>
      </p:sp>
      <p:sp>
        <p:nvSpPr>
          <p:cNvPr id="6" name="Footer Placeholder 5">
            <a:extLst>
              <a:ext uri="{FF2B5EF4-FFF2-40B4-BE49-F238E27FC236}">
                <a16:creationId xmlns:a16="http://schemas.microsoft.com/office/drawing/2014/main" id="{B577426C-E418-479C-A31D-07084C10F7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959D4A-A61D-4DCF-A028-DF03C11CD6B5}"/>
              </a:ext>
            </a:extLst>
          </p:cNvPr>
          <p:cNvSpPr>
            <a:spLocks noGrp="1"/>
          </p:cNvSpPr>
          <p:nvPr>
            <p:ph type="sldNum" sz="quarter" idx="12"/>
          </p:nvPr>
        </p:nvSpPr>
        <p:spPr/>
        <p:txBody>
          <a:bodyPr/>
          <a:lstStyle/>
          <a:p>
            <a:fld id="{8B6CA638-0CDC-4E58-9F48-0C023352F7FB}" type="slidenum">
              <a:rPr lang="en-US" smtClean="0"/>
              <a:t>‹#›</a:t>
            </a:fld>
            <a:endParaRPr lang="en-US"/>
          </a:p>
        </p:txBody>
      </p:sp>
    </p:spTree>
    <p:extLst>
      <p:ext uri="{BB962C8B-B14F-4D97-AF65-F5344CB8AC3E}">
        <p14:creationId xmlns:p14="http://schemas.microsoft.com/office/powerpoint/2010/main" val="1664725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8CFC3-2202-4D17-8F5F-0EDC232B16C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7A50C26-7A4D-4CE1-ABF9-94C2B2A214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A06BADA-1207-4169-BD79-42E8C50B311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9372BB0-4B4B-4CFA-9209-0161245707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8921CF6-A293-4511-B8DF-FBB15CFC2F6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826E8E-F344-412B-8BA3-B1884C6B620D}"/>
              </a:ext>
            </a:extLst>
          </p:cNvPr>
          <p:cNvSpPr>
            <a:spLocks noGrp="1"/>
          </p:cNvSpPr>
          <p:nvPr>
            <p:ph type="dt" sz="half" idx="10"/>
          </p:nvPr>
        </p:nvSpPr>
        <p:spPr/>
        <p:txBody>
          <a:bodyPr/>
          <a:lstStyle/>
          <a:p>
            <a:fld id="{13AABB4D-3289-4CE2-AE5A-F8A3C167D5C0}" type="datetimeFigureOut">
              <a:rPr lang="en-US" smtClean="0"/>
              <a:t>4/30/2023</a:t>
            </a:fld>
            <a:endParaRPr lang="en-US"/>
          </a:p>
        </p:txBody>
      </p:sp>
      <p:sp>
        <p:nvSpPr>
          <p:cNvPr id="8" name="Footer Placeholder 7">
            <a:extLst>
              <a:ext uri="{FF2B5EF4-FFF2-40B4-BE49-F238E27FC236}">
                <a16:creationId xmlns:a16="http://schemas.microsoft.com/office/drawing/2014/main" id="{42914CBF-8A43-4E61-97FE-CAAC542D29A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E4D37B4-C910-4D37-9B30-6A03934D17C2}"/>
              </a:ext>
            </a:extLst>
          </p:cNvPr>
          <p:cNvSpPr>
            <a:spLocks noGrp="1"/>
          </p:cNvSpPr>
          <p:nvPr>
            <p:ph type="sldNum" sz="quarter" idx="12"/>
          </p:nvPr>
        </p:nvSpPr>
        <p:spPr/>
        <p:txBody>
          <a:bodyPr/>
          <a:lstStyle/>
          <a:p>
            <a:fld id="{8B6CA638-0CDC-4E58-9F48-0C023352F7FB}" type="slidenum">
              <a:rPr lang="en-US" smtClean="0"/>
              <a:t>‹#›</a:t>
            </a:fld>
            <a:endParaRPr lang="en-US"/>
          </a:p>
        </p:txBody>
      </p:sp>
    </p:spTree>
    <p:extLst>
      <p:ext uri="{BB962C8B-B14F-4D97-AF65-F5344CB8AC3E}">
        <p14:creationId xmlns:p14="http://schemas.microsoft.com/office/powerpoint/2010/main" val="3640870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48619-FFD2-4E2D-AE2F-29E255DBD629}"/>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Date Placeholder 2">
            <a:extLst>
              <a:ext uri="{FF2B5EF4-FFF2-40B4-BE49-F238E27FC236}">
                <a16:creationId xmlns:a16="http://schemas.microsoft.com/office/drawing/2014/main" id="{4CDDF220-4997-44F7-B25B-DC21518DA554}"/>
              </a:ext>
            </a:extLst>
          </p:cNvPr>
          <p:cNvSpPr>
            <a:spLocks noGrp="1"/>
          </p:cNvSpPr>
          <p:nvPr>
            <p:ph type="dt" sz="half" idx="10"/>
          </p:nvPr>
        </p:nvSpPr>
        <p:spPr/>
        <p:txBody>
          <a:bodyPr/>
          <a:lstStyle/>
          <a:p>
            <a:fld id="{13AABB4D-3289-4CE2-AE5A-F8A3C167D5C0}" type="datetimeFigureOut">
              <a:rPr lang="en-US" smtClean="0"/>
              <a:t>4/30/2023</a:t>
            </a:fld>
            <a:endParaRPr lang="en-US"/>
          </a:p>
        </p:txBody>
      </p:sp>
      <p:sp>
        <p:nvSpPr>
          <p:cNvPr id="4" name="Footer Placeholder 3">
            <a:extLst>
              <a:ext uri="{FF2B5EF4-FFF2-40B4-BE49-F238E27FC236}">
                <a16:creationId xmlns:a16="http://schemas.microsoft.com/office/drawing/2014/main" id="{FB8A1A4D-2D73-4253-97D6-A7F1F014B74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B77086-DC44-4CC5-81D0-9E74E1167D91}"/>
              </a:ext>
            </a:extLst>
          </p:cNvPr>
          <p:cNvSpPr>
            <a:spLocks noGrp="1"/>
          </p:cNvSpPr>
          <p:nvPr>
            <p:ph type="sldNum" sz="quarter" idx="12"/>
          </p:nvPr>
        </p:nvSpPr>
        <p:spPr/>
        <p:txBody>
          <a:bodyPr/>
          <a:lstStyle/>
          <a:p>
            <a:fld id="{8B6CA638-0CDC-4E58-9F48-0C023352F7FB}" type="slidenum">
              <a:rPr lang="en-US" smtClean="0"/>
              <a:t>‹#›</a:t>
            </a:fld>
            <a:endParaRPr lang="en-US"/>
          </a:p>
        </p:txBody>
      </p:sp>
    </p:spTree>
    <p:extLst>
      <p:ext uri="{BB962C8B-B14F-4D97-AF65-F5344CB8AC3E}">
        <p14:creationId xmlns:p14="http://schemas.microsoft.com/office/powerpoint/2010/main" val="2434045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70E365-8947-4303-BBE3-BBD366948063}"/>
              </a:ext>
            </a:extLst>
          </p:cNvPr>
          <p:cNvSpPr>
            <a:spLocks noGrp="1"/>
          </p:cNvSpPr>
          <p:nvPr>
            <p:ph type="dt" sz="half" idx="10"/>
          </p:nvPr>
        </p:nvSpPr>
        <p:spPr/>
        <p:txBody>
          <a:bodyPr/>
          <a:lstStyle/>
          <a:p>
            <a:fld id="{13AABB4D-3289-4CE2-AE5A-F8A3C167D5C0}" type="datetimeFigureOut">
              <a:rPr lang="en-US" smtClean="0"/>
              <a:t>4/30/2023</a:t>
            </a:fld>
            <a:endParaRPr lang="en-US"/>
          </a:p>
        </p:txBody>
      </p:sp>
      <p:sp>
        <p:nvSpPr>
          <p:cNvPr id="3" name="Footer Placeholder 2">
            <a:extLst>
              <a:ext uri="{FF2B5EF4-FFF2-40B4-BE49-F238E27FC236}">
                <a16:creationId xmlns:a16="http://schemas.microsoft.com/office/drawing/2014/main" id="{19457946-593E-43F5-873F-F2522BD40E8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BAB9762-0BEE-4DFC-BCAA-540EC8517AF2}"/>
              </a:ext>
            </a:extLst>
          </p:cNvPr>
          <p:cNvSpPr>
            <a:spLocks noGrp="1"/>
          </p:cNvSpPr>
          <p:nvPr>
            <p:ph type="sldNum" sz="quarter" idx="12"/>
          </p:nvPr>
        </p:nvSpPr>
        <p:spPr/>
        <p:txBody>
          <a:bodyPr/>
          <a:lstStyle/>
          <a:p>
            <a:fld id="{8B6CA638-0CDC-4E58-9F48-0C023352F7FB}" type="slidenum">
              <a:rPr lang="en-US" smtClean="0"/>
              <a:t>‹#›</a:t>
            </a:fld>
            <a:endParaRPr lang="en-US"/>
          </a:p>
        </p:txBody>
      </p:sp>
    </p:spTree>
    <p:extLst>
      <p:ext uri="{BB962C8B-B14F-4D97-AF65-F5344CB8AC3E}">
        <p14:creationId xmlns:p14="http://schemas.microsoft.com/office/powerpoint/2010/main" val="1871459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CE531-D97D-4E37-ACA0-2C6F134DA0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CDF0970-9574-4B1D-B93F-259C907615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12AE393-695D-4D8D-A3A7-A6672FC35C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DD395E7-4CE0-4689-8FF4-4F8EE4D4CB6F}"/>
              </a:ext>
            </a:extLst>
          </p:cNvPr>
          <p:cNvSpPr>
            <a:spLocks noGrp="1"/>
          </p:cNvSpPr>
          <p:nvPr>
            <p:ph type="dt" sz="half" idx="10"/>
          </p:nvPr>
        </p:nvSpPr>
        <p:spPr/>
        <p:txBody>
          <a:bodyPr/>
          <a:lstStyle/>
          <a:p>
            <a:fld id="{13AABB4D-3289-4CE2-AE5A-F8A3C167D5C0}" type="datetimeFigureOut">
              <a:rPr lang="en-US" smtClean="0"/>
              <a:t>4/30/2023</a:t>
            </a:fld>
            <a:endParaRPr lang="en-US"/>
          </a:p>
        </p:txBody>
      </p:sp>
      <p:sp>
        <p:nvSpPr>
          <p:cNvPr id="6" name="Footer Placeholder 5">
            <a:extLst>
              <a:ext uri="{FF2B5EF4-FFF2-40B4-BE49-F238E27FC236}">
                <a16:creationId xmlns:a16="http://schemas.microsoft.com/office/drawing/2014/main" id="{8134DCEB-7C0C-4E6F-991E-67130E8811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1BB507-6282-412E-AEAC-8138258EFB18}"/>
              </a:ext>
            </a:extLst>
          </p:cNvPr>
          <p:cNvSpPr>
            <a:spLocks noGrp="1"/>
          </p:cNvSpPr>
          <p:nvPr>
            <p:ph type="sldNum" sz="quarter" idx="12"/>
          </p:nvPr>
        </p:nvSpPr>
        <p:spPr/>
        <p:txBody>
          <a:bodyPr/>
          <a:lstStyle/>
          <a:p>
            <a:fld id="{8B6CA638-0CDC-4E58-9F48-0C023352F7FB}" type="slidenum">
              <a:rPr lang="en-US" smtClean="0"/>
              <a:t>‹#›</a:t>
            </a:fld>
            <a:endParaRPr lang="en-US"/>
          </a:p>
        </p:txBody>
      </p:sp>
    </p:spTree>
    <p:extLst>
      <p:ext uri="{BB962C8B-B14F-4D97-AF65-F5344CB8AC3E}">
        <p14:creationId xmlns:p14="http://schemas.microsoft.com/office/powerpoint/2010/main" val="491348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E01A0-050B-4270-9787-512C017B8C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1E3A14-4CD1-4418-98B7-111B93783F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18D877B-B1AC-412C-84E8-7F68302C6A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7CEE84E-55F6-4EB3-9CA6-C6DC777DB685}"/>
              </a:ext>
            </a:extLst>
          </p:cNvPr>
          <p:cNvSpPr>
            <a:spLocks noGrp="1"/>
          </p:cNvSpPr>
          <p:nvPr>
            <p:ph type="dt" sz="half" idx="10"/>
          </p:nvPr>
        </p:nvSpPr>
        <p:spPr/>
        <p:txBody>
          <a:bodyPr/>
          <a:lstStyle/>
          <a:p>
            <a:fld id="{13AABB4D-3289-4CE2-AE5A-F8A3C167D5C0}" type="datetimeFigureOut">
              <a:rPr lang="en-US" smtClean="0"/>
              <a:t>4/30/2023</a:t>
            </a:fld>
            <a:endParaRPr lang="en-US"/>
          </a:p>
        </p:txBody>
      </p:sp>
      <p:sp>
        <p:nvSpPr>
          <p:cNvPr id="6" name="Footer Placeholder 5">
            <a:extLst>
              <a:ext uri="{FF2B5EF4-FFF2-40B4-BE49-F238E27FC236}">
                <a16:creationId xmlns:a16="http://schemas.microsoft.com/office/drawing/2014/main" id="{7CCE94DC-D747-498F-9351-6BAADBFA1C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46D07A-F8DF-4A14-96F1-4647153C91F8}"/>
              </a:ext>
            </a:extLst>
          </p:cNvPr>
          <p:cNvSpPr>
            <a:spLocks noGrp="1"/>
          </p:cNvSpPr>
          <p:nvPr>
            <p:ph type="sldNum" sz="quarter" idx="12"/>
          </p:nvPr>
        </p:nvSpPr>
        <p:spPr/>
        <p:txBody>
          <a:bodyPr/>
          <a:lstStyle/>
          <a:p>
            <a:fld id="{8B6CA638-0CDC-4E58-9F48-0C023352F7FB}" type="slidenum">
              <a:rPr lang="en-US" smtClean="0"/>
              <a:t>‹#›</a:t>
            </a:fld>
            <a:endParaRPr lang="en-US"/>
          </a:p>
        </p:txBody>
      </p:sp>
    </p:spTree>
    <p:extLst>
      <p:ext uri="{BB962C8B-B14F-4D97-AF65-F5344CB8AC3E}">
        <p14:creationId xmlns:p14="http://schemas.microsoft.com/office/powerpoint/2010/main" val="4154704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F733AB-8E35-49A1-9DF7-4325E2092E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35645F2-64D2-4747-B9A8-743D6EB9A7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6A0E3B-E1B9-4DE9-805E-D7840C8A8A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AABB4D-3289-4CE2-AE5A-F8A3C167D5C0}" type="datetimeFigureOut">
              <a:rPr lang="en-US" smtClean="0"/>
              <a:t>4/30/2023</a:t>
            </a:fld>
            <a:endParaRPr lang="en-US"/>
          </a:p>
        </p:txBody>
      </p:sp>
      <p:sp>
        <p:nvSpPr>
          <p:cNvPr id="5" name="Footer Placeholder 4">
            <a:extLst>
              <a:ext uri="{FF2B5EF4-FFF2-40B4-BE49-F238E27FC236}">
                <a16:creationId xmlns:a16="http://schemas.microsoft.com/office/drawing/2014/main" id="{5F725100-6FFA-45F1-BBCB-89D140582A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163846F-2FA2-435E-9A0D-18E141394F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6CA638-0CDC-4E58-9F48-0C023352F7FB}" type="slidenum">
              <a:rPr lang="en-US" smtClean="0"/>
              <a:t>‹#›</a:t>
            </a:fld>
            <a:endParaRPr lang="en-US"/>
          </a:p>
        </p:txBody>
      </p:sp>
    </p:spTree>
    <p:extLst>
      <p:ext uri="{BB962C8B-B14F-4D97-AF65-F5344CB8AC3E}">
        <p14:creationId xmlns:p14="http://schemas.microsoft.com/office/powerpoint/2010/main" val="4202400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22343" y="2042319"/>
            <a:ext cx="9144000" cy="2387600"/>
          </a:xfrm>
        </p:spPr>
        <p:txBody>
          <a:bodyPr>
            <a:normAutofit fontScale="90000"/>
          </a:bodyPr>
          <a:lstStyle/>
          <a:p>
            <a:r>
              <a:rPr lang="en-US" dirty="0"/>
              <a:t>Topic 15</a:t>
            </a:r>
            <a:br>
              <a:rPr lang="en-US" dirty="0"/>
            </a:br>
            <a:br>
              <a:rPr lang="en-US" dirty="0"/>
            </a:br>
            <a:r>
              <a:rPr lang="en-US" dirty="0"/>
              <a:t>Efficiencies, Failing Firm and Remedies</a:t>
            </a:r>
            <a:br>
              <a:rPr lang="en-US" dirty="0"/>
            </a:br>
            <a:br>
              <a:rPr lang="en-US" dirty="0"/>
            </a:br>
            <a:r>
              <a:rPr lang="en-US" sz="3600" dirty="0"/>
              <a:t>Professor Steven Salop</a:t>
            </a:r>
            <a:br>
              <a:rPr lang="en-US" sz="3600" dirty="0"/>
            </a:br>
            <a:r>
              <a:rPr lang="en-US" sz="3600" dirty="0"/>
              <a:t>Antitrust Econ &amp; Law</a:t>
            </a:r>
            <a:br>
              <a:rPr lang="en-US" sz="3600" dirty="0"/>
            </a:br>
            <a:r>
              <a:rPr lang="en-US" sz="3600" dirty="0"/>
              <a:t>Fall 2021</a:t>
            </a:r>
            <a:endParaRPr lang="en-US" dirty="0"/>
          </a:p>
        </p:txBody>
      </p:sp>
      <p:sp>
        <p:nvSpPr>
          <p:cNvPr id="3" name="Subtitle 2"/>
          <p:cNvSpPr>
            <a:spLocks noGrp="1"/>
          </p:cNvSpPr>
          <p:nvPr>
            <p:ph type="subTitle" idx="1"/>
          </p:nvPr>
        </p:nvSpPr>
        <p:spPr>
          <a:xfrm>
            <a:off x="245097" y="3602038"/>
            <a:ext cx="11717517" cy="1655762"/>
          </a:xfrm>
        </p:spPr>
        <p:txBody>
          <a:bodyPr>
            <a:normAutofit lnSpcReduction="10000"/>
          </a:bodyPr>
          <a:lstStyle/>
          <a:p>
            <a:r>
              <a:rPr lang="en-US" dirty="0"/>
              <a:t>  </a:t>
            </a:r>
          </a:p>
          <a:p>
            <a:endParaRPr lang="en-US" dirty="0"/>
          </a:p>
          <a:p>
            <a:br>
              <a:rPr lang="en-US" dirty="0"/>
            </a:br>
            <a:endParaRPr lang="en-US" dirty="0"/>
          </a:p>
        </p:txBody>
      </p:sp>
    </p:spTree>
    <p:extLst>
      <p:ext uri="{BB962C8B-B14F-4D97-AF65-F5344CB8AC3E}">
        <p14:creationId xmlns:p14="http://schemas.microsoft.com/office/powerpoint/2010/main" val="3799985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CD5192-7448-4B36-AC2C-05F4C7649C22}"/>
              </a:ext>
            </a:extLst>
          </p:cNvPr>
          <p:cNvSpPr>
            <a:spLocks noGrp="1"/>
          </p:cNvSpPr>
          <p:nvPr>
            <p:ph type="title"/>
          </p:nvPr>
        </p:nvSpPr>
        <p:spPr>
          <a:xfrm>
            <a:off x="762000" y="120028"/>
            <a:ext cx="10515600" cy="1325563"/>
          </a:xfrm>
        </p:spPr>
        <p:txBody>
          <a:bodyPr>
            <a:normAutofit/>
          </a:bodyPr>
          <a:lstStyle/>
          <a:p>
            <a:r>
              <a:rPr lang="en-US" dirty="0" err="1"/>
              <a:t>Cognizability</a:t>
            </a:r>
            <a:r>
              <a:rPr lang="en-US" dirty="0"/>
              <a:t> Analysis (in detail)</a:t>
            </a:r>
            <a:endParaRPr lang="en-US" sz="2800" dirty="0"/>
          </a:p>
        </p:txBody>
      </p:sp>
      <p:sp>
        <p:nvSpPr>
          <p:cNvPr id="5" name="Content Placeholder 4">
            <a:extLst>
              <a:ext uri="{FF2B5EF4-FFF2-40B4-BE49-F238E27FC236}">
                <a16:creationId xmlns:a16="http://schemas.microsoft.com/office/drawing/2014/main" id="{9B35D600-70B5-4F66-BC7B-105355A43399}"/>
              </a:ext>
            </a:extLst>
          </p:cNvPr>
          <p:cNvSpPr>
            <a:spLocks noGrp="1"/>
          </p:cNvSpPr>
          <p:nvPr>
            <p:ph sz="half" idx="1"/>
          </p:nvPr>
        </p:nvSpPr>
        <p:spPr>
          <a:xfrm>
            <a:off x="659090" y="1150510"/>
            <a:ext cx="5181600" cy="5734674"/>
          </a:xfrm>
        </p:spPr>
        <p:txBody>
          <a:bodyPr>
            <a:normAutofit fontScale="62500" lnSpcReduction="20000"/>
          </a:bodyPr>
          <a:lstStyle/>
          <a:p>
            <a:pPr marL="0" indent="0">
              <a:buNone/>
            </a:pPr>
            <a:r>
              <a:rPr lang="en-US" sz="2900" b="1" u="sng" dirty="0">
                <a:solidFill>
                  <a:srgbClr val="C00000"/>
                </a:solidFill>
              </a:rPr>
              <a:t>Merger-specificity</a:t>
            </a:r>
            <a:endParaRPr lang="en-US" sz="3600" dirty="0">
              <a:solidFill>
                <a:srgbClr val="C00000"/>
              </a:solidFill>
            </a:endParaRPr>
          </a:p>
          <a:p>
            <a:r>
              <a:rPr lang="en-US" sz="2900" i="1" dirty="0">
                <a:solidFill>
                  <a:srgbClr val="0070C0"/>
                </a:solidFill>
              </a:rPr>
              <a:t>Is the merger “reasonably necessary” to achieve the claimed benefits? </a:t>
            </a:r>
            <a:endParaRPr lang="en-US" sz="3600" i="1" dirty="0">
              <a:solidFill>
                <a:srgbClr val="0070C0"/>
              </a:solidFill>
            </a:endParaRPr>
          </a:p>
          <a:p>
            <a:r>
              <a:rPr lang="en-US" sz="2900" dirty="0"/>
              <a:t>Could “unilateral” (i.e., single firm) conduct achieve essentially the same benefits? </a:t>
            </a:r>
            <a:endParaRPr lang="en-US" sz="3600" dirty="0"/>
          </a:p>
          <a:p>
            <a:r>
              <a:rPr lang="en-US" sz="2900" dirty="0"/>
              <a:t>Could the benefits as a practical matter be achieved with alternatives such as licensing, a limited JV, or acquisition of more limited assets that raise fewer competitive concerns? </a:t>
            </a:r>
            <a:endParaRPr lang="en-US" sz="3600" dirty="0"/>
          </a:p>
          <a:p>
            <a:r>
              <a:rPr lang="en-US" sz="2900" dirty="0"/>
              <a:t>Does the merger increase the speed of achieving the benefits?  (If so, then only the timing advantages are merger-specific.)</a:t>
            </a:r>
            <a:br>
              <a:rPr lang="en-US" sz="2900" dirty="0"/>
            </a:br>
            <a:endParaRPr lang="en-US" sz="3200" dirty="0"/>
          </a:p>
          <a:p>
            <a:pPr marL="0" lvl="0" indent="0">
              <a:buNone/>
            </a:pPr>
            <a:r>
              <a:rPr lang="en-US" b="1" u="sng" dirty="0">
                <a:solidFill>
                  <a:srgbClr val="C00000"/>
                </a:solidFill>
              </a:rPr>
              <a:t>Verifiability </a:t>
            </a:r>
            <a:endParaRPr lang="en-US" sz="3200" u="sng" dirty="0">
              <a:solidFill>
                <a:srgbClr val="C00000"/>
              </a:solidFill>
            </a:endParaRPr>
          </a:p>
          <a:p>
            <a:pPr lvl="0"/>
            <a:r>
              <a:rPr lang="en-US" i="1" dirty="0">
                <a:solidFill>
                  <a:srgbClr val="0070C0"/>
                </a:solidFill>
              </a:rPr>
              <a:t>Can the efficiency benefits be “verified” by the decision-maker by reasonable means?  </a:t>
            </a:r>
            <a:r>
              <a:rPr lang="en-US" dirty="0"/>
              <a:t>Can they be quantified?  Are the claimed benefits so far off in time that they are “speculative”? </a:t>
            </a:r>
            <a:endParaRPr lang="en-US" sz="3200" dirty="0"/>
          </a:p>
          <a:p>
            <a:pPr lvl="0"/>
            <a:r>
              <a:rPr lang="en-US" dirty="0"/>
              <a:t>Were efficiency projections generated with tools of the usual business practice?  </a:t>
            </a:r>
            <a:endParaRPr lang="en-US" sz="3200" dirty="0"/>
          </a:p>
          <a:p>
            <a:pPr lvl="0"/>
            <a:r>
              <a:rPr lang="en-US" dirty="0"/>
              <a:t>Are they consistent with past experience?</a:t>
            </a:r>
            <a:endParaRPr lang="en-US" sz="3200" dirty="0"/>
          </a:p>
          <a:p>
            <a:pPr lvl="0"/>
            <a:r>
              <a:rPr lang="en-US" dirty="0"/>
              <a:t>Will the firm have the incentive actually to spend the money to achieve them?</a:t>
            </a:r>
            <a:endParaRPr lang="en-US" sz="3200" dirty="0"/>
          </a:p>
          <a:p>
            <a:pPr marL="0" lvl="0" indent="0">
              <a:buNone/>
            </a:pPr>
            <a:endParaRPr lang="en-US" dirty="0"/>
          </a:p>
        </p:txBody>
      </p:sp>
      <p:sp>
        <p:nvSpPr>
          <p:cNvPr id="6" name="Content Placeholder 5">
            <a:extLst>
              <a:ext uri="{FF2B5EF4-FFF2-40B4-BE49-F238E27FC236}">
                <a16:creationId xmlns:a16="http://schemas.microsoft.com/office/drawing/2014/main" id="{62CEC41F-4DEF-4D7F-A7AF-749FA8CEE5F1}"/>
              </a:ext>
            </a:extLst>
          </p:cNvPr>
          <p:cNvSpPr>
            <a:spLocks noGrp="1"/>
          </p:cNvSpPr>
          <p:nvPr>
            <p:ph sz="half" idx="2"/>
          </p:nvPr>
        </p:nvSpPr>
        <p:spPr>
          <a:xfrm>
            <a:off x="6351312" y="1098662"/>
            <a:ext cx="5375632" cy="5440250"/>
          </a:xfrm>
        </p:spPr>
        <p:txBody>
          <a:bodyPr>
            <a:normAutofit fontScale="62500" lnSpcReduction="20000"/>
          </a:bodyPr>
          <a:lstStyle/>
          <a:p>
            <a:pPr marL="0" lvl="0" indent="0">
              <a:buNone/>
            </a:pPr>
            <a:r>
              <a:rPr lang="en-US" sz="2900" b="1" u="sng" dirty="0">
                <a:solidFill>
                  <a:srgbClr val="C00000"/>
                </a:solidFill>
              </a:rPr>
              <a:t>Impact on Competitive Incentives</a:t>
            </a:r>
            <a:endParaRPr lang="en-US" sz="3600" dirty="0">
              <a:solidFill>
                <a:srgbClr val="C00000"/>
              </a:solidFill>
            </a:endParaRPr>
          </a:p>
          <a:p>
            <a:pPr lvl="0"/>
            <a:r>
              <a:rPr lang="en-US" sz="2900" i="1" dirty="0">
                <a:solidFill>
                  <a:srgbClr val="0070C0"/>
                </a:solidFill>
              </a:rPr>
              <a:t>Will the claimed efficiencies give the merged firm a greater incentive to reduce prices?</a:t>
            </a:r>
            <a:endParaRPr lang="en-US" sz="3600" i="1" dirty="0">
              <a:solidFill>
                <a:srgbClr val="0070C0"/>
              </a:solidFill>
            </a:endParaRPr>
          </a:p>
          <a:p>
            <a:pPr lvl="0"/>
            <a:r>
              <a:rPr lang="en-US" sz="2900" dirty="0"/>
              <a:t>Do claimed efficiencies arise from a reduction in output or competition, in which case they are not cognizable?</a:t>
            </a:r>
            <a:endParaRPr lang="en-US" sz="3600" dirty="0"/>
          </a:p>
          <a:p>
            <a:pPr lvl="0"/>
            <a:r>
              <a:rPr lang="en-US" sz="2900" dirty="0"/>
              <a:t>Are these claimed efficiencies a way to exercise market power, in which case they are not cognizable?</a:t>
            </a:r>
            <a:br>
              <a:rPr lang="en-US" sz="2900" dirty="0"/>
            </a:br>
            <a:endParaRPr lang="en-US" sz="3600" dirty="0"/>
          </a:p>
          <a:p>
            <a:pPr marL="0" lvl="0" indent="0">
              <a:buNone/>
            </a:pPr>
            <a:r>
              <a:rPr lang="en-US" sz="2900" b="1" u="sng" dirty="0">
                <a:solidFill>
                  <a:srgbClr val="C00000"/>
                </a:solidFill>
              </a:rPr>
              <a:t>Overall Consumer Benefits (Sufficiency)</a:t>
            </a:r>
            <a:endParaRPr lang="en-US" sz="3600" dirty="0">
              <a:solidFill>
                <a:srgbClr val="C00000"/>
              </a:solidFill>
            </a:endParaRPr>
          </a:p>
          <a:p>
            <a:r>
              <a:rPr lang="en-US" sz="2900" b="1" i="1" dirty="0">
                <a:solidFill>
                  <a:srgbClr val="C00000"/>
                </a:solidFill>
              </a:rPr>
              <a:t>Pass-Thru</a:t>
            </a:r>
            <a:r>
              <a:rPr lang="en-US" sz="2900" b="1" dirty="0">
                <a:solidFill>
                  <a:srgbClr val="C00000"/>
                </a:solidFill>
              </a:rPr>
              <a:t>:</a:t>
            </a:r>
            <a:r>
              <a:rPr lang="en-US" sz="2900" b="1" dirty="0"/>
              <a:t>  </a:t>
            </a:r>
            <a:r>
              <a:rPr lang="en-US" sz="2900" i="1" dirty="0">
                <a:solidFill>
                  <a:srgbClr val="0070C0"/>
                </a:solidFill>
              </a:rPr>
              <a:t>Are the claimed efficiencies sufficient to deter price increases (or quality-adjusted price increases) in every relevant market? </a:t>
            </a:r>
            <a:endParaRPr lang="en-US" sz="3600" i="1" dirty="0">
              <a:solidFill>
                <a:srgbClr val="0070C0"/>
              </a:solidFill>
            </a:endParaRPr>
          </a:p>
          <a:p>
            <a:r>
              <a:rPr lang="en-US" sz="2900" b="1" i="1" dirty="0">
                <a:solidFill>
                  <a:srgbClr val="C00000"/>
                </a:solidFill>
              </a:rPr>
              <a:t>Sliding Scale</a:t>
            </a:r>
            <a:r>
              <a:rPr lang="en-US" sz="2900" b="1" dirty="0">
                <a:solidFill>
                  <a:srgbClr val="C00000"/>
                </a:solidFill>
              </a:rPr>
              <a:t>:</a:t>
            </a:r>
            <a:r>
              <a:rPr lang="en-US" sz="2900" dirty="0"/>
              <a:t>  Are the efficiencies sufficiently large to overcome larger potential adverse effects? </a:t>
            </a:r>
            <a:endParaRPr lang="en-US" sz="3600" dirty="0"/>
          </a:p>
          <a:p>
            <a:r>
              <a:rPr lang="en-US" sz="2900" b="1" i="1" dirty="0">
                <a:solidFill>
                  <a:srgbClr val="C00000"/>
                </a:solidFill>
              </a:rPr>
              <a:t>Timing</a:t>
            </a:r>
            <a:r>
              <a:rPr lang="en-US" sz="2900" b="1" dirty="0">
                <a:solidFill>
                  <a:srgbClr val="C00000"/>
                </a:solidFill>
              </a:rPr>
              <a:t>: </a:t>
            </a:r>
            <a:r>
              <a:rPr lang="en-US" sz="2900" b="1" dirty="0"/>
              <a:t> </a:t>
            </a:r>
            <a:r>
              <a:rPr lang="en-US" sz="2900" dirty="0"/>
              <a:t>Will they lead to consumer benefits in the short-term, where they are given more weight?</a:t>
            </a:r>
            <a:endParaRPr lang="en-US" sz="3600" dirty="0"/>
          </a:p>
          <a:p>
            <a:r>
              <a:rPr lang="en-US" sz="2900" b="1" i="1" dirty="0">
                <a:solidFill>
                  <a:srgbClr val="C00000"/>
                </a:solidFill>
              </a:rPr>
              <a:t>Inextricably Linked Exception?</a:t>
            </a:r>
            <a:r>
              <a:rPr lang="en-US" sz="2900" b="1" dirty="0">
                <a:solidFill>
                  <a:srgbClr val="C00000"/>
                </a:solidFill>
              </a:rPr>
              <a:t> </a:t>
            </a:r>
            <a:r>
              <a:rPr lang="en-US" sz="2900" dirty="0"/>
              <a:t>If there are non-remediable harms in some relevant markets, are these harms “inextricably linked” to much larger benefits in other markets?  </a:t>
            </a:r>
            <a:endParaRPr lang="en-US" sz="3600" b="1" i="1" dirty="0">
              <a:solidFill>
                <a:srgbClr val="0070C0"/>
              </a:solidFill>
            </a:endParaRPr>
          </a:p>
          <a:p>
            <a:pPr marL="0" indent="0">
              <a:buNone/>
            </a:pPr>
            <a:endParaRPr lang="en-US" dirty="0"/>
          </a:p>
          <a:p>
            <a:endParaRPr lang="en-US" dirty="0"/>
          </a:p>
        </p:txBody>
      </p:sp>
      <p:sp>
        <p:nvSpPr>
          <p:cNvPr id="2" name="Slide Number Placeholder 1">
            <a:extLst>
              <a:ext uri="{FF2B5EF4-FFF2-40B4-BE49-F238E27FC236}">
                <a16:creationId xmlns:a16="http://schemas.microsoft.com/office/drawing/2014/main" id="{7D0EA72C-4379-4D9C-9E22-26051DE3AF1D}"/>
              </a:ext>
            </a:extLst>
          </p:cNvPr>
          <p:cNvSpPr>
            <a:spLocks noGrp="1"/>
          </p:cNvSpPr>
          <p:nvPr>
            <p:ph type="sldNum" sz="quarter" idx="12"/>
          </p:nvPr>
        </p:nvSpPr>
        <p:spPr/>
        <p:txBody>
          <a:bodyPr/>
          <a:lstStyle/>
          <a:p>
            <a:fld id="{A3FA0A93-60EE-4E9D-852F-604094E61050}" type="slidenum">
              <a:rPr lang="en-US" smtClean="0"/>
              <a:t>10</a:t>
            </a:fld>
            <a:endParaRPr lang="en-US" dirty="0"/>
          </a:p>
        </p:txBody>
      </p:sp>
      <p:sp>
        <p:nvSpPr>
          <p:cNvPr id="3" name="TextBox 2">
            <a:extLst>
              <a:ext uri="{FF2B5EF4-FFF2-40B4-BE49-F238E27FC236}">
                <a16:creationId xmlns:a16="http://schemas.microsoft.com/office/drawing/2014/main" id="{4F705C14-698A-4A10-976E-4E65130C520B}"/>
              </a:ext>
            </a:extLst>
          </p:cNvPr>
          <p:cNvSpPr txBox="1"/>
          <p:nvPr/>
        </p:nvSpPr>
        <p:spPr>
          <a:xfrm>
            <a:off x="9532486" y="6260862"/>
            <a:ext cx="1505540" cy="369332"/>
          </a:xfrm>
          <a:prstGeom prst="rect">
            <a:avLst/>
          </a:prstGeom>
          <a:noFill/>
          <a:ln w="19050">
            <a:solidFill>
              <a:srgbClr val="0070C0"/>
            </a:solidFill>
          </a:ln>
        </p:spPr>
        <p:txBody>
          <a:bodyPr wrap="none" rtlCol="0">
            <a:spAutoFit/>
          </a:bodyPr>
          <a:lstStyle/>
          <a:p>
            <a:r>
              <a:rPr lang="en-US" b="1" dirty="0">
                <a:solidFill>
                  <a:srgbClr val="0070C0"/>
                </a:solidFill>
              </a:rPr>
              <a:t>See next slide</a:t>
            </a:r>
          </a:p>
        </p:txBody>
      </p:sp>
      <p:cxnSp>
        <p:nvCxnSpPr>
          <p:cNvPr id="8" name="Straight Arrow Connector 7">
            <a:extLst>
              <a:ext uri="{FF2B5EF4-FFF2-40B4-BE49-F238E27FC236}">
                <a16:creationId xmlns:a16="http://schemas.microsoft.com/office/drawing/2014/main" id="{A3E3D175-6C77-4140-B098-E84A1292805E}"/>
              </a:ext>
            </a:extLst>
          </p:cNvPr>
          <p:cNvCxnSpPr>
            <a:cxnSpLocks/>
          </p:cNvCxnSpPr>
          <p:nvPr/>
        </p:nvCxnSpPr>
        <p:spPr>
          <a:xfrm flipH="1" flipV="1">
            <a:off x="9039128" y="6138691"/>
            <a:ext cx="466724" cy="2134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1702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5E537-58BF-4971-8989-5D7696442645}"/>
              </a:ext>
            </a:extLst>
          </p:cNvPr>
          <p:cNvSpPr>
            <a:spLocks noGrp="1"/>
          </p:cNvSpPr>
          <p:nvPr>
            <p:ph type="title"/>
          </p:nvPr>
        </p:nvSpPr>
        <p:spPr/>
        <p:txBody>
          <a:bodyPr/>
          <a:lstStyle/>
          <a:p>
            <a:r>
              <a:rPr lang="en-US" dirty="0"/>
              <a:t>One Exception: Inextricably Linked Efficiencies</a:t>
            </a:r>
          </a:p>
        </p:txBody>
      </p:sp>
      <p:sp>
        <p:nvSpPr>
          <p:cNvPr id="3" name="Content Placeholder 2">
            <a:extLst>
              <a:ext uri="{FF2B5EF4-FFF2-40B4-BE49-F238E27FC236}">
                <a16:creationId xmlns:a16="http://schemas.microsoft.com/office/drawing/2014/main" id="{10AF0171-58D8-46AA-B1C9-CC27401C1B5A}"/>
              </a:ext>
            </a:extLst>
          </p:cNvPr>
          <p:cNvSpPr>
            <a:spLocks noGrp="1"/>
          </p:cNvSpPr>
          <p:nvPr>
            <p:ph idx="1"/>
          </p:nvPr>
        </p:nvSpPr>
        <p:spPr>
          <a:xfrm>
            <a:off x="838200" y="1530349"/>
            <a:ext cx="7825033" cy="5089525"/>
          </a:xfrm>
        </p:spPr>
        <p:txBody>
          <a:bodyPr>
            <a:normAutofit/>
          </a:bodyPr>
          <a:lstStyle/>
          <a:p>
            <a:r>
              <a:rPr lang="en-US" sz="2400" dirty="0">
                <a:solidFill>
                  <a:srgbClr val="C00000"/>
                </a:solidFill>
              </a:rPr>
              <a:t>HMGs (and the law) do not permit multi-market balancing</a:t>
            </a:r>
          </a:p>
          <a:p>
            <a:pPr lvl="1"/>
            <a:r>
              <a:rPr lang="en-US" sz="2000" dirty="0"/>
              <a:t>Benefits outside the relevant market cannot be used to offset consumer harms in the relevant market </a:t>
            </a:r>
          </a:p>
          <a:p>
            <a:r>
              <a:rPr lang="en-US" sz="2400" b="1" i="1" dirty="0">
                <a:solidFill>
                  <a:srgbClr val="C00000"/>
                </a:solidFill>
              </a:rPr>
              <a:t>Inextricably Linked Exception:</a:t>
            </a:r>
            <a:r>
              <a:rPr lang="en-US" sz="2400" b="1" dirty="0">
                <a:solidFill>
                  <a:srgbClr val="C00000"/>
                </a:solidFill>
              </a:rPr>
              <a:t> </a:t>
            </a:r>
            <a:r>
              <a:rPr lang="en-US" sz="2400" dirty="0"/>
              <a:t>If there are non-remediable harms in some relevant markets, but these harms are small and are </a:t>
            </a:r>
            <a:r>
              <a:rPr lang="en-US" sz="2400" dirty="0">
                <a:solidFill>
                  <a:srgbClr val="C00000"/>
                </a:solidFill>
              </a:rPr>
              <a:t>“inextricably linked” </a:t>
            </a:r>
            <a:r>
              <a:rPr lang="en-US" sz="2400" dirty="0"/>
              <a:t>to </a:t>
            </a:r>
            <a:r>
              <a:rPr lang="en-US" sz="2400" dirty="0">
                <a:solidFill>
                  <a:srgbClr val="C00000"/>
                </a:solidFill>
              </a:rPr>
              <a:t>much larger benefits </a:t>
            </a:r>
            <a:r>
              <a:rPr lang="en-US" sz="2400" dirty="0"/>
              <a:t>in other markets, then the Agency may forgo challenge as a matter of </a:t>
            </a:r>
            <a:r>
              <a:rPr lang="en-US" sz="2400" dirty="0">
                <a:solidFill>
                  <a:srgbClr val="C00000"/>
                </a:solidFill>
              </a:rPr>
              <a:t>prosecutorial discretion</a:t>
            </a:r>
            <a:endParaRPr lang="en-US" sz="2400" dirty="0"/>
          </a:p>
          <a:p>
            <a:pPr lvl="1"/>
            <a:r>
              <a:rPr lang="en-US" i="1" dirty="0">
                <a:solidFill>
                  <a:srgbClr val="0070C0"/>
                </a:solidFill>
              </a:rPr>
              <a:t>“Inextricably linked” </a:t>
            </a:r>
            <a:r>
              <a:rPr lang="en-US" i="1" dirty="0">
                <a:solidFill>
                  <a:srgbClr val="0070C0"/>
                </a:solidFill>
                <a:sym typeface="Wingdings" panose="05000000000000000000" pitchFamily="2" charset="2"/>
              </a:rPr>
              <a:t> </a:t>
            </a:r>
            <a:r>
              <a:rPr lang="en-US" i="1" dirty="0">
                <a:solidFill>
                  <a:srgbClr val="0070C0"/>
                </a:solidFill>
              </a:rPr>
              <a:t>Harms cannot be remedied with a partial divestiture</a:t>
            </a:r>
          </a:p>
          <a:p>
            <a:r>
              <a:rPr lang="en-US" sz="2400" i="1" dirty="0"/>
              <a:t>Example: </a:t>
            </a:r>
            <a:r>
              <a:rPr lang="en-US" sz="2400" dirty="0"/>
              <a:t>Closing a number of acquired supermarkets will lead to lower costs and prices, but the closures will harm the small fraction of consumers who live within walking distance of the closed stores</a:t>
            </a:r>
          </a:p>
          <a:p>
            <a:endParaRPr lang="en-US" sz="2000" dirty="0"/>
          </a:p>
        </p:txBody>
      </p:sp>
      <p:sp>
        <p:nvSpPr>
          <p:cNvPr id="4" name="TextBox 3">
            <a:extLst>
              <a:ext uri="{FF2B5EF4-FFF2-40B4-BE49-F238E27FC236}">
                <a16:creationId xmlns:a16="http://schemas.microsoft.com/office/drawing/2014/main" id="{0D8784AA-77EE-49E1-9783-224305BB1E32}"/>
              </a:ext>
            </a:extLst>
          </p:cNvPr>
          <p:cNvSpPr txBox="1"/>
          <p:nvPr/>
        </p:nvSpPr>
        <p:spPr>
          <a:xfrm>
            <a:off x="8992288" y="5142546"/>
            <a:ext cx="3036314" cy="1477328"/>
          </a:xfrm>
          <a:prstGeom prst="rect">
            <a:avLst/>
          </a:prstGeom>
          <a:noFill/>
          <a:ln w="19050">
            <a:solidFill>
              <a:srgbClr val="0070C0"/>
            </a:solidFill>
          </a:ln>
        </p:spPr>
        <p:txBody>
          <a:bodyPr wrap="square" rtlCol="0">
            <a:spAutoFit/>
          </a:bodyPr>
          <a:lstStyle/>
          <a:p>
            <a:r>
              <a:rPr lang="en-US" b="1" i="1" dirty="0">
                <a:solidFill>
                  <a:srgbClr val="0070C0"/>
                </a:solidFill>
              </a:rPr>
              <a:t>In principle, extreme remedy could require stores to charge lower prices to consumers whose scan cards show they live close-by. </a:t>
            </a:r>
          </a:p>
        </p:txBody>
      </p:sp>
      <p:cxnSp>
        <p:nvCxnSpPr>
          <p:cNvPr id="5" name="Straight Arrow Connector 4">
            <a:extLst>
              <a:ext uri="{FF2B5EF4-FFF2-40B4-BE49-F238E27FC236}">
                <a16:creationId xmlns:a16="http://schemas.microsoft.com/office/drawing/2014/main" id="{C0A4F109-3FD4-4F00-86BA-C510DFFCB8B2}"/>
              </a:ext>
            </a:extLst>
          </p:cNvPr>
          <p:cNvCxnSpPr>
            <a:cxnSpLocks/>
          </p:cNvCxnSpPr>
          <p:nvPr/>
        </p:nvCxnSpPr>
        <p:spPr>
          <a:xfrm flipH="1" flipV="1">
            <a:off x="8004483" y="5998526"/>
            <a:ext cx="884551" cy="34435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7619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Box 3"/>
          <p:cNvSpPr txBox="1">
            <a:spLocks noChangeArrowheads="1"/>
          </p:cNvSpPr>
          <p:nvPr/>
        </p:nvSpPr>
        <p:spPr bwMode="auto">
          <a:xfrm>
            <a:off x="1238490" y="136525"/>
            <a:ext cx="937023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2400" dirty="0">
                <a:latin typeface="Times New Roman" panose="02020603050405020304" pitchFamily="18" charset="0"/>
                <a:cs typeface="Times New Roman" panose="02020603050405020304" pitchFamily="18" charset="0"/>
              </a:rPr>
              <a:t>Casebook Figure 5-8: </a:t>
            </a:r>
          </a:p>
          <a:p>
            <a:pPr algn="ctr">
              <a:spcBef>
                <a:spcPct val="0"/>
              </a:spcBef>
              <a:buFontTx/>
              <a:buNone/>
            </a:pPr>
            <a:r>
              <a:rPr lang="en-US" sz="2400" dirty="0">
                <a:latin typeface="Times New Roman" panose="02020603050405020304" pitchFamily="18" charset="0"/>
                <a:cs typeface="Times New Roman" panose="02020603050405020304" pitchFamily="18" charset="0"/>
              </a:rPr>
              <a:t>Contrasting Efficiencies More or Less Likely to be Deemed Cognizable Under the Merger Guidelines</a:t>
            </a:r>
          </a:p>
        </p:txBody>
      </p:sp>
      <p:sp>
        <p:nvSpPr>
          <p:cNvPr id="75779" name="TextBox 4"/>
          <p:cNvSpPr txBox="1">
            <a:spLocks noChangeArrowheads="1"/>
          </p:cNvSpPr>
          <p:nvPr/>
        </p:nvSpPr>
        <p:spPr bwMode="auto">
          <a:xfrm>
            <a:off x="3124201" y="1695451"/>
            <a:ext cx="1463675" cy="646113"/>
          </a:xfrm>
          <a:prstGeom prst="rect">
            <a:avLst/>
          </a:prstGeom>
          <a:noFill/>
          <a:ln w="28575">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dirty="0">
                <a:solidFill>
                  <a:srgbClr val="00B050"/>
                </a:solidFill>
                <a:latin typeface="Times New Roman" panose="02020603050405020304" pitchFamily="18" charset="0"/>
                <a:cs typeface="Times New Roman" panose="02020603050405020304" pitchFamily="18" charset="0"/>
              </a:rPr>
              <a:t>More Likely </a:t>
            </a:r>
          </a:p>
          <a:p>
            <a:pPr algn="ctr">
              <a:spcBef>
                <a:spcPct val="0"/>
              </a:spcBef>
              <a:buFontTx/>
              <a:buNone/>
            </a:pPr>
            <a:r>
              <a:rPr lang="en-US" sz="1800" b="1" dirty="0">
                <a:solidFill>
                  <a:srgbClr val="00B050"/>
                </a:solidFill>
                <a:latin typeface="Times New Roman" panose="02020603050405020304" pitchFamily="18" charset="0"/>
                <a:cs typeface="Times New Roman" panose="02020603050405020304" pitchFamily="18" charset="0"/>
              </a:rPr>
              <a:t>Cognizable</a:t>
            </a:r>
          </a:p>
        </p:txBody>
      </p:sp>
      <p:sp>
        <p:nvSpPr>
          <p:cNvPr id="75780" name="TextBox 5"/>
          <p:cNvSpPr txBox="1">
            <a:spLocks noChangeArrowheads="1"/>
          </p:cNvSpPr>
          <p:nvPr/>
        </p:nvSpPr>
        <p:spPr bwMode="auto">
          <a:xfrm>
            <a:off x="7239000" y="1676401"/>
            <a:ext cx="1365250" cy="646113"/>
          </a:xfrm>
          <a:prstGeom prst="rect">
            <a:avLst/>
          </a:prstGeom>
          <a:noFill/>
          <a:ln w="2857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dirty="0">
                <a:solidFill>
                  <a:srgbClr val="C00000"/>
                </a:solidFill>
                <a:latin typeface="Times New Roman" panose="02020603050405020304" pitchFamily="18" charset="0"/>
                <a:cs typeface="Times New Roman" panose="02020603050405020304" pitchFamily="18" charset="0"/>
              </a:rPr>
              <a:t>Less Likely </a:t>
            </a:r>
          </a:p>
          <a:p>
            <a:pPr algn="ctr">
              <a:spcBef>
                <a:spcPct val="0"/>
              </a:spcBef>
              <a:buFontTx/>
              <a:buNone/>
            </a:pPr>
            <a:r>
              <a:rPr lang="en-US" sz="1800" b="1" dirty="0">
                <a:solidFill>
                  <a:srgbClr val="C00000"/>
                </a:solidFill>
                <a:latin typeface="Times New Roman" panose="02020603050405020304" pitchFamily="18" charset="0"/>
                <a:cs typeface="Times New Roman" panose="02020603050405020304" pitchFamily="18" charset="0"/>
              </a:rPr>
              <a:t>Cognizable</a:t>
            </a:r>
          </a:p>
        </p:txBody>
      </p:sp>
      <p:sp>
        <p:nvSpPr>
          <p:cNvPr id="7" name="Rectangle 6"/>
          <p:cNvSpPr/>
          <p:nvPr/>
        </p:nvSpPr>
        <p:spPr>
          <a:xfrm>
            <a:off x="2479316" y="3590041"/>
            <a:ext cx="2419711" cy="1295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en-US" sz="1400" b="1" dirty="0">
                <a:latin typeface="Times New Roman" panose="02020603050405020304" pitchFamily="18" charset="0"/>
                <a:cs typeface="Times New Roman" panose="02020603050405020304" pitchFamily="18" charset="0"/>
              </a:rPr>
              <a:t>Shifting and/or combining production facilities to lower marginal costs</a:t>
            </a:r>
          </a:p>
        </p:txBody>
      </p:sp>
      <p:sp>
        <p:nvSpPr>
          <p:cNvPr id="75782" name="TextBox 7"/>
          <p:cNvSpPr txBox="1">
            <a:spLocks noChangeArrowheads="1"/>
          </p:cNvSpPr>
          <p:nvPr/>
        </p:nvSpPr>
        <p:spPr bwMode="auto">
          <a:xfrm>
            <a:off x="2279650" y="2932114"/>
            <a:ext cx="3151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400" b="1">
                <a:latin typeface="Times New Roman" panose="02020603050405020304" pitchFamily="18" charset="0"/>
                <a:cs typeface="Times New Roman" panose="02020603050405020304" pitchFamily="18" charset="0"/>
              </a:rPr>
              <a:t>More Susceptible to Verification </a:t>
            </a:r>
          </a:p>
          <a:p>
            <a:pPr algn="ctr">
              <a:spcBef>
                <a:spcPct val="0"/>
              </a:spcBef>
              <a:buFontTx/>
              <a:buNone/>
            </a:pPr>
            <a:r>
              <a:rPr lang="en-US" sz="1400" b="1">
                <a:latin typeface="Times New Roman" panose="02020603050405020304" pitchFamily="18" charset="0"/>
                <a:cs typeface="Times New Roman" panose="02020603050405020304" pitchFamily="18" charset="0"/>
              </a:rPr>
              <a:t>and More Likely to be Merger Specific</a:t>
            </a:r>
          </a:p>
        </p:txBody>
      </p:sp>
      <p:sp>
        <p:nvSpPr>
          <p:cNvPr id="9" name="Rectangle 8"/>
          <p:cNvSpPr/>
          <p:nvPr/>
        </p:nvSpPr>
        <p:spPr>
          <a:xfrm>
            <a:off x="5470526" y="3581400"/>
            <a:ext cx="2133600" cy="1295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en-US" sz="1400" b="1" dirty="0">
                <a:latin typeface="Times New Roman" panose="02020603050405020304" pitchFamily="18" charset="0"/>
                <a:cs typeface="Times New Roman" panose="02020603050405020304" pitchFamily="18" charset="0"/>
              </a:rPr>
              <a:t>Reductions in R&amp; D costs</a:t>
            </a:r>
          </a:p>
        </p:txBody>
      </p:sp>
      <p:sp>
        <p:nvSpPr>
          <p:cNvPr id="10" name="Rectangle 9"/>
          <p:cNvSpPr/>
          <p:nvPr/>
        </p:nvSpPr>
        <p:spPr>
          <a:xfrm>
            <a:off x="8175625" y="3581400"/>
            <a:ext cx="2240994" cy="1295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endParaRPr lang="en-US" sz="1400" b="1" dirty="0">
              <a:latin typeface="Times New Roman" panose="02020603050405020304" pitchFamily="18" charset="0"/>
              <a:cs typeface="Times New Roman" panose="02020603050405020304" pitchFamily="18" charset="0"/>
            </a:endParaRPr>
          </a:p>
          <a:p>
            <a:pPr algn="ctr">
              <a:defRPr/>
            </a:pPr>
            <a:r>
              <a:rPr lang="en-US" sz="1400" b="1" dirty="0">
                <a:latin typeface="Times New Roman" panose="02020603050405020304" pitchFamily="18" charset="0"/>
                <a:cs typeface="Times New Roman" panose="02020603050405020304" pitchFamily="18" charset="0"/>
              </a:rPr>
              <a:t>Reductions in the costs of:</a:t>
            </a:r>
          </a:p>
          <a:p>
            <a:pPr algn="ctr">
              <a:buFont typeface="Arial" panose="020B0604020202020204" pitchFamily="34" charset="0"/>
              <a:buChar char="•"/>
              <a:defRPr/>
            </a:pPr>
            <a:r>
              <a:rPr lang="en-US" sz="1400" b="1" dirty="0">
                <a:latin typeface="Times New Roman" panose="02020603050405020304" pitchFamily="18" charset="0"/>
                <a:cs typeface="Times New Roman" panose="02020603050405020304" pitchFamily="18" charset="0"/>
              </a:rPr>
              <a:t> Procurement</a:t>
            </a:r>
          </a:p>
          <a:p>
            <a:pPr algn="ctr">
              <a:buFont typeface="Arial" panose="020B0604020202020204" pitchFamily="34" charset="0"/>
              <a:buChar char="•"/>
              <a:defRPr/>
            </a:pPr>
            <a:r>
              <a:rPr lang="en-US" sz="1400" b="1" dirty="0">
                <a:latin typeface="Times New Roman" panose="02020603050405020304" pitchFamily="18" charset="0"/>
                <a:cs typeface="Times New Roman" panose="02020603050405020304" pitchFamily="18" charset="0"/>
              </a:rPr>
              <a:t> Management</a:t>
            </a:r>
          </a:p>
          <a:p>
            <a:pPr algn="ctr">
              <a:buFont typeface="Arial" panose="020B0604020202020204" pitchFamily="34" charset="0"/>
              <a:buChar char="•"/>
              <a:defRPr/>
            </a:pPr>
            <a:r>
              <a:rPr lang="en-US" sz="1400" b="1" dirty="0">
                <a:latin typeface="Times New Roman" panose="02020603050405020304" pitchFamily="18" charset="0"/>
                <a:cs typeface="Times New Roman" panose="02020603050405020304" pitchFamily="18" charset="0"/>
              </a:rPr>
              <a:t> Capital Costs</a:t>
            </a:r>
          </a:p>
        </p:txBody>
      </p:sp>
      <p:sp>
        <p:nvSpPr>
          <p:cNvPr id="75785" name="TextBox 10"/>
          <p:cNvSpPr txBox="1">
            <a:spLocks noChangeArrowheads="1"/>
          </p:cNvSpPr>
          <p:nvPr/>
        </p:nvSpPr>
        <p:spPr bwMode="auto">
          <a:xfrm>
            <a:off x="5867400" y="2969821"/>
            <a:ext cx="1676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400" b="1">
                <a:latin typeface="Times New Roman" panose="02020603050405020304" pitchFamily="18" charset="0"/>
                <a:cs typeface="Times New Roman" panose="02020603050405020304" pitchFamily="18" charset="0"/>
              </a:rPr>
              <a:t>Less Susceptible to </a:t>
            </a:r>
          </a:p>
          <a:p>
            <a:pPr algn="ctr">
              <a:spcBef>
                <a:spcPct val="0"/>
              </a:spcBef>
              <a:buFontTx/>
              <a:buNone/>
            </a:pPr>
            <a:r>
              <a:rPr lang="en-US" sz="1400" b="1">
                <a:latin typeface="Times New Roman" panose="02020603050405020304" pitchFamily="18" charset="0"/>
                <a:cs typeface="Times New Roman" panose="02020603050405020304" pitchFamily="18" charset="0"/>
              </a:rPr>
              <a:t>Verification</a:t>
            </a:r>
          </a:p>
        </p:txBody>
      </p:sp>
      <p:sp>
        <p:nvSpPr>
          <p:cNvPr id="75786" name="TextBox 11"/>
          <p:cNvSpPr txBox="1">
            <a:spLocks noChangeArrowheads="1"/>
          </p:cNvSpPr>
          <p:nvPr/>
        </p:nvSpPr>
        <p:spPr bwMode="auto">
          <a:xfrm>
            <a:off x="8131176" y="2932114"/>
            <a:ext cx="2144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400" b="1">
                <a:latin typeface="Times New Roman" panose="02020603050405020304" pitchFamily="18" charset="0"/>
                <a:cs typeface="Times New Roman" panose="02020603050405020304" pitchFamily="18" charset="0"/>
              </a:rPr>
              <a:t>Less Likely to be Merger </a:t>
            </a:r>
          </a:p>
          <a:p>
            <a:pPr algn="ctr">
              <a:spcBef>
                <a:spcPct val="0"/>
              </a:spcBef>
              <a:buFontTx/>
              <a:buNone/>
            </a:pPr>
            <a:r>
              <a:rPr lang="en-US" sz="1400" b="1">
                <a:latin typeface="Times New Roman" panose="02020603050405020304" pitchFamily="18" charset="0"/>
                <a:cs typeface="Times New Roman" panose="02020603050405020304" pitchFamily="18" charset="0"/>
              </a:rPr>
              <a:t>Specific and Substantial </a:t>
            </a:r>
          </a:p>
        </p:txBody>
      </p:sp>
      <p:cxnSp>
        <p:nvCxnSpPr>
          <p:cNvPr id="13" name="Straight Arrow Connector 12"/>
          <p:cNvCxnSpPr/>
          <p:nvPr/>
        </p:nvCxnSpPr>
        <p:spPr>
          <a:xfrm>
            <a:off x="3856038" y="2322513"/>
            <a:ext cx="0" cy="6096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5782" idx="2"/>
            <a:endCxn id="13" idx="0"/>
          </p:cNvCxnSpPr>
          <p:nvPr/>
        </p:nvCxnSpPr>
        <p:spPr>
          <a:xfrm flipH="1">
            <a:off x="6705601" y="2322513"/>
            <a:ext cx="1216025" cy="6096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75782" idx="2"/>
          </p:cNvCxnSpPr>
          <p:nvPr/>
        </p:nvCxnSpPr>
        <p:spPr>
          <a:xfrm>
            <a:off x="7921626" y="2322513"/>
            <a:ext cx="1222375" cy="6096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790" name="TextBox 15"/>
          <p:cNvSpPr txBox="1">
            <a:spLocks noChangeArrowheads="1"/>
          </p:cNvSpPr>
          <p:nvPr/>
        </p:nvSpPr>
        <p:spPr bwMode="auto">
          <a:xfrm>
            <a:off x="9220201" y="6172200"/>
            <a:ext cx="13885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400" dirty="0">
                <a:latin typeface="Times New Roman" panose="02020603050405020304" pitchFamily="18" charset="0"/>
                <a:cs typeface="Times New Roman" panose="02020603050405020304" pitchFamily="18" charset="0"/>
              </a:rPr>
              <a:t>Casebook p. 863</a:t>
            </a:r>
          </a:p>
        </p:txBody>
      </p:sp>
      <p:sp>
        <p:nvSpPr>
          <p:cNvPr id="2" name="Slide Number Placeholder 1"/>
          <p:cNvSpPr>
            <a:spLocks noGrp="1"/>
          </p:cNvSpPr>
          <p:nvPr>
            <p:ph type="sldNum" sz="quarter" idx="12"/>
          </p:nvPr>
        </p:nvSpPr>
        <p:spPr/>
        <p:txBody>
          <a:bodyPr/>
          <a:lstStyle/>
          <a:p>
            <a:pPr>
              <a:defRPr/>
            </a:pPr>
            <a:fld id="{ED0D6A39-C66A-425F-AA65-FC29478F8C64}" type="slidenum">
              <a:rPr lang="en-US" altLang="en-US" smtClean="0"/>
              <a:pPr>
                <a:defRPr/>
              </a:pPr>
              <a:t>12</a:t>
            </a:fld>
            <a:endParaRPr lang="en-US" altLang="en-US"/>
          </a:p>
        </p:txBody>
      </p:sp>
    </p:spTree>
    <p:extLst>
      <p:ext uri="{BB962C8B-B14F-4D97-AF65-F5344CB8AC3E}">
        <p14:creationId xmlns:p14="http://schemas.microsoft.com/office/powerpoint/2010/main" val="2223609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96777-613F-490A-ACF6-91CE07FFCE2B}"/>
              </a:ext>
            </a:extLst>
          </p:cNvPr>
          <p:cNvSpPr>
            <a:spLocks noGrp="1"/>
          </p:cNvSpPr>
          <p:nvPr>
            <p:ph type="title"/>
          </p:nvPr>
        </p:nvSpPr>
        <p:spPr/>
        <p:txBody>
          <a:bodyPr>
            <a:normAutofit/>
          </a:bodyPr>
          <a:lstStyle/>
          <a:p>
            <a:pPr algn="ctr"/>
            <a:r>
              <a:rPr lang="en-US" sz="3200" dirty="0"/>
              <a:t>Case Law</a:t>
            </a:r>
          </a:p>
        </p:txBody>
      </p:sp>
      <p:sp>
        <p:nvSpPr>
          <p:cNvPr id="3" name="Text Placeholder 2">
            <a:extLst>
              <a:ext uri="{FF2B5EF4-FFF2-40B4-BE49-F238E27FC236}">
                <a16:creationId xmlns:a16="http://schemas.microsoft.com/office/drawing/2014/main" id="{5E830E9D-7D3B-40B6-BC7A-D1AF8E0EFE89}"/>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309347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noChangeArrowheads="1"/>
          </p:cNvSpPr>
          <p:nvPr>
            <p:ph type="title"/>
          </p:nvPr>
        </p:nvSpPr>
        <p:spPr>
          <a:xfrm>
            <a:off x="609600" y="219075"/>
            <a:ext cx="9956800" cy="990600"/>
          </a:xfrm>
        </p:spPr>
        <p:txBody>
          <a:bodyPr>
            <a:normAutofit/>
          </a:bodyPr>
          <a:lstStyle/>
          <a:p>
            <a:pPr algn="ctr"/>
            <a:r>
              <a:rPr lang="en-US" altLang="en-US" dirty="0"/>
              <a:t>Efficiencies in Court</a:t>
            </a:r>
            <a:endParaRPr lang="en-US" altLang="en-US" i="1" dirty="0"/>
          </a:p>
        </p:txBody>
      </p:sp>
      <p:sp>
        <p:nvSpPr>
          <p:cNvPr id="3" name="Content Placeholder 2"/>
          <p:cNvSpPr>
            <a:spLocks noGrp="1"/>
          </p:cNvSpPr>
          <p:nvPr>
            <p:ph idx="1"/>
          </p:nvPr>
        </p:nvSpPr>
        <p:spPr>
          <a:xfrm>
            <a:off x="609600" y="1295400"/>
            <a:ext cx="10972800" cy="5410200"/>
          </a:xfrm>
        </p:spPr>
        <p:txBody>
          <a:bodyPr>
            <a:normAutofit fontScale="92500" lnSpcReduction="10000"/>
          </a:bodyPr>
          <a:lstStyle/>
          <a:p>
            <a:pPr>
              <a:defRPr/>
            </a:pPr>
            <a:r>
              <a:rPr lang="en-US" sz="2000" b="1" i="1" dirty="0"/>
              <a:t>Staples </a:t>
            </a:r>
            <a:r>
              <a:rPr lang="en-US" sz="2000" b="1" dirty="0"/>
              <a:t>(D.C. Cir. 1997)</a:t>
            </a:r>
          </a:p>
          <a:p>
            <a:pPr lvl="1">
              <a:defRPr/>
            </a:pPr>
            <a:r>
              <a:rPr lang="en-US" sz="1800" dirty="0"/>
              <a:t>Some claimed cost-savings were achievable without merger (i.e., not “merger-specific”)</a:t>
            </a:r>
          </a:p>
          <a:p>
            <a:pPr lvl="1">
              <a:defRPr/>
            </a:pPr>
            <a:r>
              <a:rPr lang="en-US" sz="1800" dirty="0"/>
              <a:t> Questionable credibility; efficiencies not “verifiable:</a:t>
            </a:r>
          </a:p>
          <a:p>
            <a:pPr lvl="2">
              <a:defRPr/>
            </a:pPr>
            <a:r>
              <a:rPr lang="en-US" sz="1700" dirty="0"/>
              <a:t>Claimed savings kept rising as litigation ensued </a:t>
            </a:r>
          </a:p>
          <a:p>
            <a:pPr lvl="2">
              <a:defRPr/>
            </a:pPr>
            <a:r>
              <a:rPr lang="en-US" sz="1700" dirty="0"/>
              <a:t>Witnesses lacked support for some savings</a:t>
            </a:r>
          </a:p>
          <a:p>
            <a:pPr lvl="2">
              <a:defRPr/>
            </a:pPr>
            <a:r>
              <a:rPr lang="en-US" sz="1700" dirty="0"/>
              <a:t>No prior history of passing on large share of cost savings (another verifiability issue too)</a:t>
            </a:r>
          </a:p>
          <a:p>
            <a:pPr lvl="1">
              <a:defRPr/>
            </a:pPr>
            <a:r>
              <a:rPr lang="en-US" sz="1800" dirty="0"/>
              <a:t>Cost savings insufficient to reverse price increase, relative to no-merger benchmark</a:t>
            </a:r>
            <a:endParaRPr lang="en-US" sz="1600" dirty="0"/>
          </a:p>
          <a:p>
            <a:pPr marL="457200" lvl="1" indent="0">
              <a:buFontTx/>
              <a:buNone/>
              <a:defRPr/>
            </a:pPr>
            <a:endParaRPr lang="en-US" sz="1800" dirty="0"/>
          </a:p>
          <a:p>
            <a:pPr>
              <a:defRPr/>
            </a:pPr>
            <a:r>
              <a:rPr lang="en-US" sz="2000" b="1" i="1" dirty="0"/>
              <a:t>Heinz </a:t>
            </a:r>
            <a:r>
              <a:rPr lang="en-US" sz="2000" b="1" dirty="0"/>
              <a:t>(D.C. Cir. 2001)</a:t>
            </a:r>
          </a:p>
          <a:p>
            <a:pPr lvl="1">
              <a:defRPr/>
            </a:pPr>
            <a:r>
              <a:rPr lang="en-US" sz="1800" dirty="0"/>
              <a:t>Large claimed cost-savings &amp; product quality improvements</a:t>
            </a:r>
          </a:p>
          <a:p>
            <a:pPr lvl="1">
              <a:defRPr/>
            </a:pPr>
            <a:r>
              <a:rPr lang="en-US" sz="1800" dirty="0"/>
              <a:t>Insufficient in light of 3-2 merger</a:t>
            </a:r>
          </a:p>
          <a:p>
            <a:pPr lvl="1">
              <a:defRPr/>
            </a:pPr>
            <a:r>
              <a:rPr lang="en-US" sz="1800" dirty="0"/>
              <a:t>Court rejected claim that efficiencies would create a new maverick</a:t>
            </a:r>
          </a:p>
          <a:p>
            <a:pPr marL="457200" lvl="1" indent="0">
              <a:buFontTx/>
              <a:buNone/>
              <a:defRPr/>
            </a:pPr>
            <a:endParaRPr lang="en-US" sz="1800" dirty="0"/>
          </a:p>
          <a:p>
            <a:pPr>
              <a:defRPr/>
            </a:pPr>
            <a:r>
              <a:rPr lang="en-US" sz="2000" b="1" i="1" dirty="0"/>
              <a:t>Anthem</a:t>
            </a:r>
            <a:r>
              <a:rPr lang="en-US" sz="2000" b="1" dirty="0"/>
              <a:t> (D.C. Cir. 2017) </a:t>
            </a:r>
            <a:r>
              <a:rPr lang="en-US" sz="2000" dirty="0"/>
              <a:t>(2-1 – Kavanaugh Dissenting)</a:t>
            </a:r>
          </a:p>
          <a:p>
            <a:pPr lvl="1">
              <a:defRPr/>
            </a:pPr>
            <a:r>
              <a:rPr lang="en-US" sz="1800" dirty="0"/>
              <a:t>Court rejected three main arguments as neither merger specific nor verifiable</a:t>
            </a:r>
          </a:p>
          <a:p>
            <a:pPr lvl="1">
              <a:defRPr/>
            </a:pPr>
            <a:endParaRPr lang="en-US" sz="1800" dirty="0"/>
          </a:p>
          <a:p>
            <a:pPr>
              <a:defRPr/>
            </a:pPr>
            <a:r>
              <a:rPr lang="en-US" sz="2000" b="1" i="1" dirty="0"/>
              <a:t>T-Mobile/Sprint </a:t>
            </a:r>
            <a:r>
              <a:rPr lang="en-US" sz="2000" b="1" dirty="0"/>
              <a:t>(S.D.N.Y. 2020)</a:t>
            </a:r>
          </a:p>
          <a:p>
            <a:pPr lvl="1">
              <a:defRPr/>
            </a:pPr>
            <a:r>
              <a:rPr lang="en-US" sz="1800" dirty="0"/>
              <a:t>Efficiencies accepted by District Court (not appealed)</a:t>
            </a:r>
          </a:p>
          <a:p>
            <a:pPr lvl="1">
              <a:defRPr/>
            </a:pPr>
            <a:endParaRPr lang="en-US" sz="1600" dirty="0"/>
          </a:p>
          <a:p>
            <a:pPr marL="0" indent="0">
              <a:buFontTx/>
              <a:buNone/>
              <a:defRPr/>
            </a:pPr>
            <a:endParaRPr lang="en-US" dirty="0"/>
          </a:p>
          <a:p>
            <a:pPr marL="457200" lvl="1" indent="0">
              <a:buFontTx/>
              <a:buNone/>
              <a:defRPr/>
            </a:pPr>
            <a:endParaRPr lang="en-US" dirty="0"/>
          </a:p>
        </p:txBody>
      </p:sp>
      <p:sp>
        <p:nvSpPr>
          <p:cNvPr id="6349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3BE6E07E-F9F8-44B5-80CE-EF1853FBCA41}" type="slidenum">
              <a:rPr lang="en-US" altLang="en-US" sz="1400" smtClean="0"/>
              <a:pPr>
                <a:spcBef>
                  <a:spcPct val="0"/>
                </a:spcBef>
                <a:buFontTx/>
                <a:buNone/>
              </a:pPr>
              <a:t>14</a:t>
            </a:fld>
            <a:endParaRPr lang="en-US" altLang="en-US" sz="1400"/>
          </a:p>
        </p:txBody>
      </p:sp>
    </p:spTree>
    <p:extLst>
      <p:ext uri="{BB962C8B-B14F-4D97-AF65-F5344CB8AC3E}">
        <p14:creationId xmlns:p14="http://schemas.microsoft.com/office/powerpoint/2010/main" val="3376110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0A740-F463-4C2E-9AAF-7527B5C4ABEB}"/>
              </a:ext>
            </a:extLst>
          </p:cNvPr>
          <p:cNvSpPr>
            <a:spLocks noGrp="1"/>
          </p:cNvSpPr>
          <p:nvPr>
            <p:ph type="title"/>
          </p:nvPr>
        </p:nvSpPr>
        <p:spPr/>
        <p:txBody>
          <a:bodyPr/>
          <a:lstStyle/>
          <a:p>
            <a:r>
              <a:rPr lang="en-US" dirty="0"/>
              <a:t>Staples Efficiencies Analysis: In General </a:t>
            </a:r>
            <a:r>
              <a:rPr lang="en-US" sz="1800" i="1" dirty="0">
                <a:solidFill>
                  <a:srgbClr val="00B0F0"/>
                </a:solidFill>
              </a:rPr>
              <a:t>(not in casebook)</a:t>
            </a:r>
            <a:endParaRPr lang="en-US" i="1" dirty="0">
              <a:solidFill>
                <a:srgbClr val="00B0F0"/>
              </a:solidFill>
            </a:endParaRPr>
          </a:p>
        </p:txBody>
      </p:sp>
      <p:sp>
        <p:nvSpPr>
          <p:cNvPr id="3" name="Content Placeholder 2">
            <a:extLst>
              <a:ext uri="{FF2B5EF4-FFF2-40B4-BE49-F238E27FC236}">
                <a16:creationId xmlns:a16="http://schemas.microsoft.com/office/drawing/2014/main" id="{A0F7291A-2259-4363-AE9A-95F79130A815}"/>
              </a:ext>
            </a:extLst>
          </p:cNvPr>
          <p:cNvSpPr>
            <a:spLocks noGrp="1"/>
          </p:cNvSpPr>
          <p:nvPr>
            <p:ph idx="1"/>
          </p:nvPr>
        </p:nvSpPr>
        <p:spPr>
          <a:xfrm>
            <a:off x="715651" y="1495686"/>
            <a:ext cx="8104499" cy="5571863"/>
          </a:xfrm>
        </p:spPr>
        <p:txBody>
          <a:bodyPr>
            <a:normAutofit fontScale="62500" lnSpcReduction="20000"/>
          </a:bodyPr>
          <a:lstStyle/>
          <a:p>
            <a:r>
              <a:rPr lang="en-US" dirty="0">
                <a:solidFill>
                  <a:srgbClr val="C00000"/>
                </a:solidFill>
              </a:rPr>
              <a:t>[A]n efficiency defense to the government’s prima facie case in section 7 challenges is appropriate in certain circumstances.” </a:t>
            </a:r>
            <a:r>
              <a:rPr lang="en-US" i="1" dirty="0">
                <a:solidFill>
                  <a:srgbClr val="C00000"/>
                </a:solidFill>
              </a:rPr>
              <a:t>FTC v. University Health</a:t>
            </a:r>
            <a:r>
              <a:rPr lang="en-US" dirty="0">
                <a:solidFill>
                  <a:srgbClr val="C00000"/>
                </a:solidFill>
              </a:rPr>
              <a:t>, 938 F.2d 1206, 1222 (11th Cir. 1991). </a:t>
            </a:r>
          </a:p>
          <a:p>
            <a:r>
              <a:rPr lang="en-US" dirty="0">
                <a:solidFill>
                  <a:srgbClr val="C00000"/>
                </a:solidFill>
              </a:rPr>
              <a:t>The Supreme Court, however, in </a:t>
            </a:r>
            <a:r>
              <a:rPr lang="en-US" i="1" dirty="0">
                <a:solidFill>
                  <a:srgbClr val="C00000"/>
                </a:solidFill>
              </a:rPr>
              <a:t>FTC v. Procter &amp; Gamble Co.</a:t>
            </a:r>
            <a:r>
              <a:rPr lang="en-US" dirty="0">
                <a:solidFill>
                  <a:srgbClr val="C00000"/>
                </a:solidFill>
              </a:rPr>
              <a:t>, 386 U.S. 568, 579, 87 </a:t>
            </a:r>
            <a:r>
              <a:rPr lang="en-US" dirty="0" err="1">
                <a:solidFill>
                  <a:srgbClr val="C00000"/>
                </a:solidFill>
              </a:rPr>
              <a:t>S.Ct</a:t>
            </a:r>
            <a:r>
              <a:rPr lang="en-US" dirty="0">
                <a:solidFill>
                  <a:srgbClr val="C00000"/>
                </a:solidFill>
              </a:rPr>
              <a:t>. 1224, 1230, 18 L.Ed.2d 303 (1967), stated that “[p]</a:t>
            </a:r>
            <a:r>
              <a:rPr lang="en-US" dirty="0" err="1">
                <a:solidFill>
                  <a:srgbClr val="C00000"/>
                </a:solidFill>
              </a:rPr>
              <a:t>ossible</a:t>
            </a:r>
            <a:r>
              <a:rPr lang="en-US" dirty="0">
                <a:solidFill>
                  <a:srgbClr val="C00000"/>
                </a:solidFill>
              </a:rPr>
              <a:t> economies cannot be used as a defense to illegality in section 7 merger cases.” There has been great disagreement regarding the meaning of this precedent and whether an efficiencies defense is permitted. </a:t>
            </a:r>
            <a:r>
              <a:rPr lang="en-US" dirty="0"/>
              <a:t>* * * </a:t>
            </a:r>
          </a:p>
          <a:p>
            <a:r>
              <a:rPr lang="en-US" dirty="0"/>
              <a:t>Assuming that it is a viable defense, however, the Court cannot find in this case that the defendants’ efficiencies evidence rebuts the presumption that the merger may substantially lessen competition or shows that the Commission’s evidence gives an inaccurate prediction of the proposed acquisition’s probable effect.</a:t>
            </a:r>
          </a:p>
          <a:p>
            <a:r>
              <a:rPr lang="en-US" dirty="0"/>
              <a:t>The Court agrees with the defendants that where, as here, the merger has not yet been consummated, it is </a:t>
            </a:r>
            <a:r>
              <a:rPr lang="en-US" dirty="0">
                <a:solidFill>
                  <a:srgbClr val="0070C0"/>
                </a:solidFill>
              </a:rPr>
              <a:t>impossible to quantify precisely </a:t>
            </a:r>
            <a:r>
              <a:rPr lang="en-US" dirty="0"/>
              <a:t>the efficiencies that it will generate. In addition, the Court recognizes a difference between efficiencies which are </a:t>
            </a:r>
            <a:r>
              <a:rPr lang="en-US" dirty="0">
                <a:solidFill>
                  <a:srgbClr val="0070C0"/>
                </a:solidFill>
              </a:rPr>
              <a:t>merely speculative </a:t>
            </a:r>
            <a:r>
              <a:rPr lang="en-US" dirty="0"/>
              <a:t>and those which are </a:t>
            </a:r>
            <a:r>
              <a:rPr lang="en-US" dirty="0">
                <a:solidFill>
                  <a:srgbClr val="0070C0"/>
                </a:solidFill>
              </a:rPr>
              <a:t>based on a prediction </a:t>
            </a:r>
            <a:r>
              <a:rPr lang="en-US" dirty="0"/>
              <a:t>backed by sound business judgment. * * * </a:t>
            </a:r>
          </a:p>
          <a:p>
            <a:r>
              <a:rPr lang="en-US" dirty="0">
                <a:solidFill>
                  <a:srgbClr val="C00000"/>
                </a:solidFill>
              </a:rPr>
              <a:t>[L]</a:t>
            </a:r>
            <a:r>
              <a:rPr lang="en-US" dirty="0" err="1">
                <a:solidFill>
                  <a:srgbClr val="C00000"/>
                </a:solidFill>
              </a:rPr>
              <a:t>ike</a:t>
            </a:r>
            <a:r>
              <a:rPr lang="en-US" dirty="0">
                <a:solidFill>
                  <a:srgbClr val="C00000"/>
                </a:solidFill>
              </a:rPr>
              <a:t> all rebuttal evidence in Section 7 cases, the defendants must simply rebut the presumption that the merger will substantially lessen competition by showing that the Commission’s evidence gives an inaccurate prediction of the proposed acquisition’s probable effect. * * * </a:t>
            </a:r>
          </a:p>
          <a:p>
            <a:r>
              <a:rPr lang="en-US" dirty="0">
                <a:solidFill>
                  <a:srgbClr val="C00000"/>
                </a:solidFill>
              </a:rPr>
              <a:t>Defendants, however, must do this with credible evidence, and the Court with respect to this issue did not find the defendants’ evidence to be credible.</a:t>
            </a:r>
          </a:p>
          <a:p>
            <a:pPr marL="0" indent="0">
              <a:buNone/>
            </a:pPr>
            <a:endParaRPr lang="en-US" dirty="0"/>
          </a:p>
        </p:txBody>
      </p:sp>
      <p:cxnSp>
        <p:nvCxnSpPr>
          <p:cNvPr id="4" name="Straight Arrow Connector 3">
            <a:extLst>
              <a:ext uri="{FF2B5EF4-FFF2-40B4-BE49-F238E27FC236}">
                <a16:creationId xmlns:a16="http://schemas.microsoft.com/office/drawing/2014/main" id="{B22E5B01-9A54-43A5-8386-307D53C74FDB}"/>
              </a:ext>
            </a:extLst>
          </p:cNvPr>
          <p:cNvCxnSpPr>
            <a:cxnSpLocks/>
          </p:cNvCxnSpPr>
          <p:nvPr/>
        </p:nvCxnSpPr>
        <p:spPr>
          <a:xfrm flipH="1">
            <a:off x="8687436" y="3505310"/>
            <a:ext cx="581024" cy="32316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210BAFF5-4FF6-416A-A3F1-C0668CE2DD92}"/>
              </a:ext>
            </a:extLst>
          </p:cNvPr>
          <p:cNvSpPr txBox="1"/>
          <p:nvPr/>
        </p:nvSpPr>
        <p:spPr>
          <a:xfrm>
            <a:off x="9420225" y="2905146"/>
            <a:ext cx="2438400" cy="923330"/>
          </a:xfrm>
          <a:prstGeom prst="rect">
            <a:avLst/>
          </a:prstGeom>
          <a:solidFill>
            <a:srgbClr val="FFFF00"/>
          </a:solidFill>
          <a:ln w="19050">
            <a:solidFill>
              <a:srgbClr val="0070C0"/>
            </a:solidFill>
          </a:ln>
        </p:spPr>
        <p:txBody>
          <a:bodyPr wrap="square" rtlCol="0">
            <a:spAutoFit/>
          </a:bodyPr>
          <a:lstStyle/>
          <a:p>
            <a:r>
              <a:rPr lang="en-US" b="1" dirty="0">
                <a:solidFill>
                  <a:srgbClr val="0070C0"/>
                </a:solidFill>
              </a:rPr>
              <a:t>Evidence fails to rebut anticompetitive presumption</a:t>
            </a:r>
          </a:p>
        </p:txBody>
      </p:sp>
      <p:cxnSp>
        <p:nvCxnSpPr>
          <p:cNvPr id="6" name="Straight Arrow Connector 5">
            <a:extLst>
              <a:ext uri="{FF2B5EF4-FFF2-40B4-BE49-F238E27FC236}">
                <a16:creationId xmlns:a16="http://schemas.microsoft.com/office/drawing/2014/main" id="{D97D0DA0-8F35-499E-AA02-BDBAB6B69CBF}"/>
              </a:ext>
            </a:extLst>
          </p:cNvPr>
          <p:cNvCxnSpPr>
            <a:cxnSpLocks/>
          </p:cNvCxnSpPr>
          <p:nvPr/>
        </p:nvCxnSpPr>
        <p:spPr>
          <a:xfrm flipH="1" flipV="1">
            <a:off x="8687436" y="4772025"/>
            <a:ext cx="581024" cy="1143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14BC551-8A42-4B29-8E94-D15694CAB379}"/>
              </a:ext>
            </a:extLst>
          </p:cNvPr>
          <p:cNvSpPr txBox="1"/>
          <p:nvPr/>
        </p:nvSpPr>
        <p:spPr>
          <a:xfrm>
            <a:off x="9352960" y="4442769"/>
            <a:ext cx="2839040" cy="1200329"/>
          </a:xfrm>
          <a:prstGeom prst="rect">
            <a:avLst/>
          </a:prstGeom>
          <a:noFill/>
          <a:ln w="19050">
            <a:solidFill>
              <a:srgbClr val="0070C0"/>
            </a:solidFill>
          </a:ln>
        </p:spPr>
        <p:txBody>
          <a:bodyPr wrap="square" rtlCol="0">
            <a:spAutoFit/>
          </a:bodyPr>
          <a:lstStyle/>
          <a:p>
            <a:r>
              <a:rPr lang="en-US" b="1" dirty="0">
                <a:solidFill>
                  <a:srgbClr val="0070C0"/>
                </a:solidFill>
              </a:rPr>
              <a:t>Impossible to precisely quantify efficiencies… but “speculative” vs “sound” is relevant</a:t>
            </a:r>
          </a:p>
        </p:txBody>
      </p:sp>
      <p:cxnSp>
        <p:nvCxnSpPr>
          <p:cNvPr id="12" name="Straight Arrow Connector 11">
            <a:extLst>
              <a:ext uri="{FF2B5EF4-FFF2-40B4-BE49-F238E27FC236}">
                <a16:creationId xmlns:a16="http://schemas.microsoft.com/office/drawing/2014/main" id="{4B25946D-B01E-4423-9669-D925AD294A45}"/>
              </a:ext>
            </a:extLst>
          </p:cNvPr>
          <p:cNvCxnSpPr>
            <a:cxnSpLocks/>
          </p:cNvCxnSpPr>
          <p:nvPr/>
        </p:nvCxnSpPr>
        <p:spPr>
          <a:xfrm flipH="1" flipV="1">
            <a:off x="8392847" y="6298515"/>
            <a:ext cx="581024" cy="1143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2745EB0-9C7D-42ED-A3E4-7AD0BE7B4288}"/>
              </a:ext>
            </a:extLst>
          </p:cNvPr>
          <p:cNvSpPr txBox="1"/>
          <p:nvPr/>
        </p:nvSpPr>
        <p:spPr>
          <a:xfrm>
            <a:off x="9219905" y="6002513"/>
            <a:ext cx="2839040" cy="646331"/>
          </a:xfrm>
          <a:prstGeom prst="rect">
            <a:avLst/>
          </a:prstGeom>
          <a:noFill/>
          <a:ln w="19050">
            <a:solidFill>
              <a:srgbClr val="0070C0"/>
            </a:solidFill>
          </a:ln>
        </p:spPr>
        <p:txBody>
          <a:bodyPr wrap="square" rtlCol="0">
            <a:spAutoFit/>
          </a:bodyPr>
          <a:lstStyle/>
          <a:p>
            <a:r>
              <a:rPr lang="en-US" b="1" dirty="0">
                <a:solidFill>
                  <a:srgbClr val="0070C0"/>
                </a:solidFill>
              </a:rPr>
              <a:t>Efficiency evidence is </a:t>
            </a:r>
            <a:br>
              <a:rPr lang="en-US" b="1" dirty="0">
                <a:solidFill>
                  <a:srgbClr val="0070C0"/>
                </a:solidFill>
              </a:rPr>
            </a:br>
            <a:r>
              <a:rPr lang="en-US" b="1" dirty="0">
                <a:solidFill>
                  <a:srgbClr val="0070C0"/>
                </a:solidFill>
              </a:rPr>
              <a:t>not “credible”</a:t>
            </a:r>
          </a:p>
        </p:txBody>
      </p:sp>
    </p:spTree>
    <p:extLst>
      <p:ext uri="{BB962C8B-B14F-4D97-AF65-F5344CB8AC3E}">
        <p14:creationId xmlns:p14="http://schemas.microsoft.com/office/powerpoint/2010/main" val="2533473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ACDB7-5825-445D-B32C-7E14B58710AF}"/>
              </a:ext>
            </a:extLst>
          </p:cNvPr>
          <p:cNvSpPr>
            <a:spLocks noGrp="1"/>
          </p:cNvSpPr>
          <p:nvPr>
            <p:ph type="title"/>
          </p:nvPr>
        </p:nvSpPr>
        <p:spPr>
          <a:xfrm>
            <a:off x="628650" y="0"/>
            <a:ext cx="10515600" cy="1325563"/>
          </a:xfrm>
        </p:spPr>
        <p:txBody>
          <a:bodyPr/>
          <a:lstStyle/>
          <a:p>
            <a:r>
              <a:rPr lang="en-US" i="1" dirty="0"/>
              <a:t>Staples </a:t>
            </a:r>
            <a:r>
              <a:rPr lang="en-US" dirty="0"/>
              <a:t>– Detailed Evaluation of Efficiencies Evidence (1 of 3) </a:t>
            </a:r>
            <a:br>
              <a:rPr lang="en-US" sz="1800" i="1" dirty="0">
                <a:solidFill>
                  <a:srgbClr val="00B0F0"/>
                </a:solidFill>
              </a:rPr>
            </a:br>
            <a:r>
              <a:rPr lang="en-US" sz="3200" i="1" dirty="0"/>
              <a:t>Verifiability </a:t>
            </a:r>
            <a:r>
              <a:rPr kumimoji="0" lang="en-US" sz="1800" b="0" i="1" u="none" strike="noStrike" kern="1200" cap="none" spc="0" normalizeH="0" baseline="0" noProof="0" dirty="0">
                <a:ln>
                  <a:noFill/>
                </a:ln>
                <a:solidFill>
                  <a:srgbClr val="00B0F0"/>
                </a:solidFill>
                <a:effectLst/>
                <a:uLnTx/>
                <a:uFillTx/>
                <a:latin typeface="Times New Roman"/>
                <a:ea typeface="+mj-ea"/>
                <a:cs typeface="+mj-cs"/>
              </a:rPr>
              <a:t>(not in casebook)</a:t>
            </a:r>
            <a:endParaRPr lang="en-US" i="1" dirty="0"/>
          </a:p>
        </p:txBody>
      </p:sp>
      <p:sp>
        <p:nvSpPr>
          <p:cNvPr id="3" name="Content Placeholder 2">
            <a:extLst>
              <a:ext uri="{FF2B5EF4-FFF2-40B4-BE49-F238E27FC236}">
                <a16:creationId xmlns:a16="http://schemas.microsoft.com/office/drawing/2014/main" id="{5EF1A49C-DE16-418F-85AC-DA866A4AFD73}"/>
              </a:ext>
            </a:extLst>
          </p:cNvPr>
          <p:cNvSpPr>
            <a:spLocks noGrp="1"/>
          </p:cNvSpPr>
          <p:nvPr>
            <p:ph idx="1"/>
          </p:nvPr>
        </p:nvSpPr>
        <p:spPr>
          <a:xfrm>
            <a:off x="628650" y="1196974"/>
            <a:ext cx="7829550" cy="6051551"/>
          </a:xfrm>
        </p:spPr>
        <p:txBody>
          <a:bodyPr>
            <a:normAutofit/>
          </a:bodyPr>
          <a:lstStyle/>
          <a:p>
            <a:r>
              <a:rPr lang="en-US" sz="1600" dirty="0"/>
              <a:t>First, the Court notes that the </a:t>
            </a:r>
            <a:r>
              <a:rPr lang="en-US" sz="1600" dirty="0">
                <a:solidFill>
                  <a:srgbClr val="C00000"/>
                </a:solidFill>
              </a:rPr>
              <a:t>cost savings estimate of $4.947 billion over five years which was submitted to the Court exceeds by almost 500% the figures presented to the two Boards of Directors in September 1996, </a:t>
            </a:r>
            <a:r>
              <a:rPr lang="en-US" sz="1600" dirty="0"/>
              <a:t>when the Boards approved the transaction. The cost savings claims submitted to the Court are also substantially greater than those </a:t>
            </a:r>
            <a:r>
              <a:rPr lang="en-US" sz="1600" i="1" dirty="0"/>
              <a:t>represented</a:t>
            </a:r>
            <a:r>
              <a:rPr lang="en-US" sz="1600" dirty="0"/>
              <a:t> in the defendants’ Joint Proxy Statement/Prospectus “reflecting the best currently available estimate of management,” and filed with the Securities and Exchange Commission on January 23, 1997… .</a:t>
            </a:r>
          </a:p>
          <a:p>
            <a:endParaRPr lang="en-US" sz="1600" dirty="0"/>
          </a:p>
          <a:p>
            <a:r>
              <a:rPr lang="en-US" sz="1600" dirty="0"/>
              <a:t>The Court also finds that the </a:t>
            </a:r>
            <a:r>
              <a:rPr lang="en-US" sz="1600" dirty="0">
                <a:solidFill>
                  <a:srgbClr val="C00000"/>
                </a:solidFill>
              </a:rPr>
              <a:t>defendants’ projected “Base Case” savings of $5 billion </a:t>
            </a:r>
            <a:r>
              <a:rPr lang="en-US" sz="1600" b="1" dirty="0">
                <a:solidFill>
                  <a:srgbClr val="C00000"/>
                </a:solidFill>
              </a:rPr>
              <a:t>are in large part unverified</a:t>
            </a:r>
            <a:r>
              <a:rPr lang="en-US" sz="1600" dirty="0">
                <a:solidFill>
                  <a:srgbClr val="C00000"/>
                </a:solidFill>
              </a:rPr>
              <a:t>, or at least the defendants failed to produce the necessary documentation for verification. </a:t>
            </a:r>
            <a:r>
              <a:rPr lang="en-US" sz="1600" dirty="0"/>
              <a:t>One example of this is the estimated cost savings from the Goods and Services category which projects cost savings of $553 million, about 10% of the total cost savings attributed to the merger by the defendants. * * * [Staples’ Vice President for Integration] admitted that the entire backup, source, and the calculations of the Goods and Services’ cost savings were not included in the Efficiencies Analysis. In addition, * * * [she] was unable to explain the methods used to calculate many of the cost savings. Similarly, the projected distribution cost savings, $883 million or 17% of the projected total cost savings, are problematic. </a:t>
            </a:r>
          </a:p>
          <a:p>
            <a:r>
              <a:rPr lang="en-US" sz="1600" dirty="0"/>
              <a:t>Defendants’ consultant A.T. Kearney estimated the savings, and * * * [Staples’ Vice President for Integration] admitted the Efficiency Analysis did not show that Kearney had deducted the projected Staples stand-alone savings from the new Hagerstown and Los Angeles full line distribution centers.</a:t>
            </a:r>
          </a:p>
        </p:txBody>
      </p:sp>
      <p:cxnSp>
        <p:nvCxnSpPr>
          <p:cNvPr id="4" name="Straight Arrow Connector 3">
            <a:extLst>
              <a:ext uri="{FF2B5EF4-FFF2-40B4-BE49-F238E27FC236}">
                <a16:creationId xmlns:a16="http://schemas.microsoft.com/office/drawing/2014/main" id="{F62CA6E3-6A11-4BB0-B500-F6B9B5527496}"/>
              </a:ext>
            </a:extLst>
          </p:cNvPr>
          <p:cNvCxnSpPr>
            <a:cxnSpLocks/>
          </p:cNvCxnSpPr>
          <p:nvPr/>
        </p:nvCxnSpPr>
        <p:spPr>
          <a:xfrm flipH="1" flipV="1">
            <a:off x="8221349" y="1655582"/>
            <a:ext cx="884551" cy="34435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6B970A1-67A3-46F5-A3D5-071735579636}"/>
              </a:ext>
            </a:extLst>
          </p:cNvPr>
          <p:cNvSpPr txBox="1"/>
          <p:nvPr/>
        </p:nvSpPr>
        <p:spPr>
          <a:xfrm>
            <a:off x="9220200" y="939972"/>
            <a:ext cx="2839040" cy="2862322"/>
          </a:xfrm>
          <a:prstGeom prst="rect">
            <a:avLst/>
          </a:prstGeom>
          <a:noFill/>
          <a:ln w="19050">
            <a:solidFill>
              <a:srgbClr val="0070C0"/>
            </a:solidFill>
          </a:ln>
        </p:spPr>
        <p:txBody>
          <a:bodyPr wrap="square" rtlCol="0">
            <a:spAutoFit/>
          </a:bodyPr>
          <a:lstStyle/>
          <a:p>
            <a:r>
              <a:rPr lang="en-US" b="1" dirty="0">
                <a:solidFill>
                  <a:srgbClr val="0070C0"/>
                </a:solidFill>
              </a:rPr>
              <a:t>Estimated cost savings kept growing. … </a:t>
            </a:r>
          </a:p>
          <a:p>
            <a:endParaRPr lang="en-US" b="1" dirty="0">
              <a:solidFill>
                <a:srgbClr val="0070C0"/>
              </a:solidFill>
            </a:endParaRPr>
          </a:p>
          <a:p>
            <a:r>
              <a:rPr lang="en-US" b="1" dirty="0">
                <a:solidFill>
                  <a:srgbClr val="0070C0"/>
                </a:solidFill>
              </a:rPr>
              <a:t>But (to me), not so damning or surprising since management would not want to overestimate to BOD.  And later more refined analysis can uncover more savings.</a:t>
            </a:r>
          </a:p>
        </p:txBody>
      </p:sp>
      <p:cxnSp>
        <p:nvCxnSpPr>
          <p:cNvPr id="7" name="Straight Arrow Connector 6">
            <a:extLst>
              <a:ext uri="{FF2B5EF4-FFF2-40B4-BE49-F238E27FC236}">
                <a16:creationId xmlns:a16="http://schemas.microsoft.com/office/drawing/2014/main" id="{AC9E2F97-CA0D-41E1-84C0-7B7AEB68B95D}"/>
              </a:ext>
            </a:extLst>
          </p:cNvPr>
          <p:cNvCxnSpPr>
            <a:cxnSpLocks/>
          </p:cNvCxnSpPr>
          <p:nvPr/>
        </p:nvCxnSpPr>
        <p:spPr>
          <a:xfrm flipH="1">
            <a:off x="8373112" y="4191182"/>
            <a:ext cx="581024" cy="32316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6C5DB3C-B83B-448F-970C-38100A8B775A}"/>
              </a:ext>
            </a:extLst>
          </p:cNvPr>
          <p:cNvSpPr txBox="1"/>
          <p:nvPr/>
        </p:nvSpPr>
        <p:spPr>
          <a:xfrm>
            <a:off x="9105900" y="3977897"/>
            <a:ext cx="2839040" cy="646331"/>
          </a:xfrm>
          <a:prstGeom prst="rect">
            <a:avLst/>
          </a:prstGeom>
          <a:noFill/>
          <a:ln w="19050">
            <a:solidFill>
              <a:srgbClr val="0070C0"/>
            </a:solidFill>
          </a:ln>
        </p:spPr>
        <p:txBody>
          <a:bodyPr wrap="square" rtlCol="0">
            <a:spAutoFit/>
          </a:bodyPr>
          <a:lstStyle/>
          <a:p>
            <a:r>
              <a:rPr lang="en-US" b="1" dirty="0">
                <a:solidFill>
                  <a:srgbClr val="0070C0"/>
                </a:solidFill>
              </a:rPr>
              <a:t>Poor documentation …  </a:t>
            </a:r>
          </a:p>
          <a:p>
            <a:r>
              <a:rPr lang="en-US" b="1" dirty="0">
                <a:solidFill>
                  <a:srgbClr val="0070C0"/>
                </a:solidFill>
              </a:rPr>
              <a:t>or unprepared witness.  </a:t>
            </a:r>
          </a:p>
        </p:txBody>
      </p:sp>
      <p:cxnSp>
        <p:nvCxnSpPr>
          <p:cNvPr id="10" name="Straight Arrow Connector 9">
            <a:extLst>
              <a:ext uri="{FF2B5EF4-FFF2-40B4-BE49-F238E27FC236}">
                <a16:creationId xmlns:a16="http://schemas.microsoft.com/office/drawing/2014/main" id="{0969AFA9-F91C-40AC-9C48-E5AF613FFEC8}"/>
              </a:ext>
            </a:extLst>
          </p:cNvPr>
          <p:cNvCxnSpPr>
            <a:cxnSpLocks/>
          </p:cNvCxnSpPr>
          <p:nvPr/>
        </p:nvCxnSpPr>
        <p:spPr>
          <a:xfrm flipH="1">
            <a:off x="8373112" y="5661026"/>
            <a:ext cx="666113" cy="8342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88271ED-7A80-498F-807C-3138AB720F2A}"/>
              </a:ext>
            </a:extLst>
          </p:cNvPr>
          <p:cNvSpPr txBox="1"/>
          <p:nvPr/>
        </p:nvSpPr>
        <p:spPr>
          <a:xfrm>
            <a:off x="9220200" y="5298909"/>
            <a:ext cx="2839040" cy="923330"/>
          </a:xfrm>
          <a:prstGeom prst="rect">
            <a:avLst/>
          </a:prstGeom>
          <a:noFill/>
          <a:ln w="19050">
            <a:solidFill>
              <a:srgbClr val="0070C0"/>
            </a:solidFill>
          </a:ln>
        </p:spPr>
        <p:txBody>
          <a:bodyPr wrap="square" rtlCol="0">
            <a:spAutoFit/>
          </a:bodyPr>
          <a:lstStyle/>
          <a:p>
            <a:r>
              <a:rPr lang="en-US" b="1" dirty="0">
                <a:solidFill>
                  <a:srgbClr val="0070C0"/>
                </a:solidFill>
              </a:rPr>
              <a:t>“Cheating” on the claim -- Included some cost savings not related to merger </a:t>
            </a:r>
          </a:p>
        </p:txBody>
      </p:sp>
    </p:spTree>
    <p:extLst>
      <p:ext uri="{BB962C8B-B14F-4D97-AF65-F5344CB8AC3E}">
        <p14:creationId xmlns:p14="http://schemas.microsoft.com/office/powerpoint/2010/main" val="6934665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F46E7-0FCB-437C-843A-EA86C1D7CDB8}"/>
              </a:ext>
            </a:extLst>
          </p:cNvPr>
          <p:cNvSpPr>
            <a:spLocks noGrp="1"/>
          </p:cNvSpPr>
          <p:nvPr>
            <p:ph type="title"/>
          </p:nvPr>
        </p:nvSpPr>
        <p:spPr>
          <a:xfrm>
            <a:off x="514350" y="-45470"/>
            <a:ext cx="10515600" cy="1325563"/>
          </a:xfrm>
        </p:spPr>
        <p:txBody>
          <a:bodyPr/>
          <a:lstStyle/>
          <a:p>
            <a:r>
              <a:rPr lang="en-US" dirty="0"/>
              <a:t>Staples – Detailed Evaluation of Efficiencies Evidence (2 of 3)</a:t>
            </a:r>
            <a:br>
              <a:rPr lang="en-US" i="1" dirty="0"/>
            </a:br>
            <a:r>
              <a:rPr lang="en-US" i="1" dirty="0"/>
              <a:t>Merger Specificity </a:t>
            </a:r>
            <a:r>
              <a:rPr lang="en-US" sz="1800" i="1" dirty="0">
                <a:solidFill>
                  <a:srgbClr val="00B0F0"/>
                </a:solidFill>
              </a:rPr>
              <a:t>(not in casebook)</a:t>
            </a:r>
            <a:endParaRPr lang="en-US" i="1" dirty="0"/>
          </a:p>
        </p:txBody>
      </p:sp>
      <p:sp>
        <p:nvSpPr>
          <p:cNvPr id="3" name="Content Placeholder 2">
            <a:extLst>
              <a:ext uri="{FF2B5EF4-FFF2-40B4-BE49-F238E27FC236}">
                <a16:creationId xmlns:a16="http://schemas.microsoft.com/office/drawing/2014/main" id="{35FB5C05-AA7A-4297-A667-B4CED5FEB092}"/>
              </a:ext>
            </a:extLst>
          </p:cNvPr>
          <p:cNvSpPr>
            <a:spLocks noGrp="1"/>
          </p:cNvSpPr>
          <p:nvPr>
            <p:ph idx="1"/>
          </p:nvPr>
        </p:nvSpPr>
        <p:spPr>
          <a:xfrm>
            <a:off x="308138" y="1446687"/>
            <a:ext cx="8254837" cy="5258619"/>
          </a:xfrm>
        </p:spPr>
        <p:txBody>
          <a:bodyPr>
            <a:normAutofit fontScale="92500" lnSpcReduction="10000"/>
          </a:bodyPr>
          <a:lstStyle/>
          <a:p>
            <a:r>
              <a:rPr lang="en-US" sz="2000" dirty="0"/>
              <a:t>As with the failure to deduct the Staples stand-alone savings from the new Hagerstown and Los Angeles full line distribution centers from the projected distribution cost savings, </a:t>
            </a:r>
            <a:r>
              <a:rPr lang="en-US" sz="2000" dirty="0">
                <a:solidFill>
                  <a:srgbClr val="C00000"/>
                </a:solidFill>
              </a:rPr>
              <a:t>the evidence shows that the defendants did not accurately calculate which projected cost savings were </a:t>
            </a:r>
            <a:r>
              <a:rPr lang="en-US" sz="2000" dirty="0">
                <a:solidFill>
                  <a:srgbClr val="C00000"/>
                </a:solidFill>
                <a:highlight>
                  <a:srgbClr val="FFFF00"/>
                </a:highlight>
              </a:rPr>
              <a:t>merger specific</a:t>
            </a:r>
            <a:r>
              <a:rPr lang="en-US" sz="2000" dirty="0">
                <a:solidFill>
                  <a:srgbClr val="C00000"/>
                </a:solidFill>
              </a:rPr>
              <a:t> and which were, in fact, not related to the merger. </a:t>
            </a:r>
          </a:p>
          <a:p>
            <a:r>
              <a:rPr lang="en-US" sz="2200" dirty="0"/>
              <a:t>For example, defendants’ largest cost savings, over $2 billion or 40% of the total estimate, are projected as a result of their expectation of obtaining better prices from vendors. </a:t>
            </a:r>
            <a:r>
              <a:rPr lang="en-US" sz="2200" dirty="0">
                <a:solidFill>
                  <a:srgbClr val="C00000"/>
                </a:solidFill>
              </a:rPr>
              <a:t>However, this figure was determined in relation to the cost savings enjoyed by Staples at the end of 1996 without considering the additional cost savings that Staples would have received in the future as a stand-alone company.</a:t>
            </a:r>
            <a:r>
              <a:rPr lang="en-US" sz="2200" dirty="0"/>
              <a:t>  </a:t>
            </a:r>
          </a:p>
          <a:p>
            <a:r>
              <a:rPr lang="en-US" sz="2200" b="1" dirty="0">
                <a:solidFill>
                  <a:srgbClr val="0070C0"/>
                </a:solidFill>
                <a:highlight>
                  <a:srgbClr val="FFFF00"/>
                </a:highlight>
              </a:rPr>
              <a:t>Since Staples has continuously sought and achieved cost savings on its own, clearly the comparison that should have been made was between the projected future cost savings of Staples as a stand-alone company, not its past rate of savings, and the projected future cost savings of the combined company</a:t>
            </a:r>
            <a:r>
              <a:rPr lang="en-US" sz="2200" b="1" dirty="0">
                <a:solidFill>
                  <a:srgbClr val="0070C0"/>
                </a:solidFill>
              </a:rPr>
              <a:t>. …</a:t>
            </a:r>
          </a:p>
          <a:p>
            <a:r>
              <a:rPr lang="en-US" sz="2200" dirty="0">
                <a:solidFill>
                  <a:srgbClr val="C00000"/>
                </a:solidFill>
              </a:rPr>
              <a:t>In fact, Mr. Painter testified that, by his calculation, </a:t>
            </a:r>
            <a:r>
              <a:rPr lang="en-US" sz="2200" dirty="0">
                <a:solidFill>
                  <a:srgbClr val="C00000"/>
                </a:solidFill>
                <a:highlight>
                  <a:srgbClr val="FFFF00"/>
                </a:highlight>
              </a:rPr>
              <a:t>43% of the estimated savings</a:t>
            </a:r>
            <a:r>
              <a:rPr lang="en-US" sz="2200" dirty="0">
                <a:solidFill>
                  <a:srgbClr val="C00000"/>
                </a:solidFill>
              </a:rPr>
              <a:t> are savings that Staples and Office Depot would likely have achieved as stand-alone entities. * * *</a:t>
            </a:r>
          </a:p>
          <a:p>
            <a:pPr marL="0" indent="0">
              <a:buNone/>
            </a:pPr>
            <a:endParaRPr lang="en-US" sz="2000" dirty="0"/>
          </a:p>
          <a:p>
            <a:endParaRPr lang="en-US" sz="2000" dirty="0"/>
          </a:p>
        </p:txBody>
      </p:sp>
      <p:cxnSp>
        <p:nvCxnSpPr>
          <p:cNvPr id="6" name="Straight Arrow Connector 5">
            <a:extLst>
              <a:ext uri="{FF2B5EF4-FFF2-40B4-BE49-F238E27FC236}">
                <a16:creationId xmlns:a16="http://schemas.microsoft.com/office/drawing/2014/main" id="{057AE5F2-CF48-47FB-81FE-05BAFB093BFA}"/>
              </a:ext>
            </a:extLst>
          </p:cNvPr>
          <p:cNvCxnSpPr>
            <a:cxnSpLocks/>
          </p:cNvCxnSpPr>
          <p:nvPr/>
        </p:nvCxnSpPr>
        <p:spPr>
          <a:xfrm flipH="1">
            <a:off x="8204710" y="5530593"/>
            <a:ext cx="581024" cy="32316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AA9A067-EF22-4284-9237-24DC8176951E}"/>
              </a:ext>
            </a:extLst>
          </p:cNvPr>
          <p:cNvSpPr txBox="1"/>
          <p:nvPr/>
        </p:nvSpPr>
        <p:spPr>
          <a:xfrm>
            <a:off x="9044822" y="5092012"/>
            <a:ext cx="2839040" cy="1200329"/>
          </a:xfrm>
          <a:prstGeom prst="rect">
            <a:avLst/>
          </a:prstGeom>
          <a:noFill/>
          <a:ln w="19050">
            <a:solidFill>
              <a:srgbClr val="0070C0"/>
            </a:solidFill>
          </a:ln>
        </p:spPr>
        <p:txBody>
          <a:bodyPr wrap="square" rtlCol="0">
            <a:spAutoFit/>
          </a:bodyPr>
          <a:lstStyle/>
          <a:p>
            <a:r>
              <a:rPr lang="en-US" b="1" dirty="0">
                <a:solidFill>
                  <a:srgbClr val="0070C0"/>
                </a:solidFill>
              </a:rPr>
              <a:t>FTC expert testified that almost half of the estimated savings were not merger-specific</a:t>
            </a:r>
          </a:p>
        </p:txBody>
      </p:sp>
      <p:cxnSp>
        <p:nvCxnSpPr>
          <p:cNvPr id="8" name="Straight Arrow Connector 7">
            <a:extLst>
              <a:ext uri="{FF2B5EF4-FFF2-40B4-BE49-F238E27FC236}">
                <a16:creationId xmlns:a16="http://schemas.microsoft.com/office/drawing/2014/main" id="{AB3B4BB4-B388-4514-94EB-55AF18C3D2A6}"/>
              </a:ext>
            </a:extLst>
          </p:cNvPr>
          <p:cNvCxnSpPr>
            <a:cxnSpLocks/>
          </p:cNvCxnSpPr>
          <p:nvPr/>
        </p:nvCxnSpPr>
        <p:spPr>
          <a:xfrm flipH="1" flipV="1">
            <a:off x="8218113" y="2223080"/>
            <a:ext cx="731459" cy="41642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7C995EB-5C48-4E01-93DA-421C8498AE15}"/>
              </a:ext>
            </a:extLst>
          </p:cNvPr>
          <p:cNvCxnSpPr>
            <a:cxnSpLocks/>
          </p:cNvCxnSpPr>
          <p:nvPr/>
        </p:nvCxnSpPr>
        <p:spPr>
          <a:xfrm flipH="1">
            <a:off x="8251940" y="2732348"/>
            <a:ext cx="663804" cy="3497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00CD845-5418-4DC3-8AB6-C51C47C3F2EA}"/>
              </a:ext>
            </a:extLst>
          </p:cNvPr>
          <p:cNvSpPr txBox="1"/>
          <p:nvPr/>
        </p:nvSpPr>
        <p:spPr>
          <a:xfrm>
            <a:off x="9044822" y="2270683"/>
            <a:ext cx="2839040" cy="923330"/>
          </a:xfrm>
          <a:prstGeom prst="rect">
            <a:avLst/>
          </a:prstGeom>
          <a:noFill/>
          <a:ln w="19050">
            <a:solidFill>
              <a:srgbClr val="0070C0"/>
            </a:solidFill>
          </a:ln>
        </p:spPr>
        <p:txBody>
          <a:bodyPr wrap="square" rtlCol="0">
            <a:spAutoFit/>
          </a:bodyPr>
          <a:lstStyle/>
          <a:p>
            <a:r>
              <a:rPr lang="en-US" b="1" dirty="0">
                <a:solidFill>
                  <a:srgbClr val="0070C0"/>
                </a:solidFill>
              </a:rPr>
              <a:t>Inclusion of </a:t>
            </a:r>
          </a:p>
          <a:p>
            <a:r>
              <a:rPr lang="en-US" b="1" dirty="0">
                <a:solidFill>
                  <a:srgbClr val="0070C0"/>
                </a:solidFill>
              </a:rPr>
              <a:t>cost-savings that were not merger-specific</a:t>
            </a:r>
          </a:p>
        </p:txBody>
      </p:sp>
      <p:sp>
        <p:nvSpPr>
          <p:cNvPr id="14" name="TextBox 13">
            <a:extLst>
              <a:ext uri="{FF2B5EF4-FFF2-40B4-BE49-F238E27FC236}">
                <a16:creationId xmlns:a16="http://schemas.microsoft.com/office/drawing/2014/main" id="{AAD7BFD4-EADF-4C8C-B5B2-0F780BC55938}"/>
              </a:ext>
            </a:extLst>
          </p:cNvPr>
          <p:cNvSpPr txBox="1"/>
          <p:nvPr/>
        </p:nvSpPr>
        <p:spPr>
          <a:xfrm>
            <a:off x="9044822" y="3938938"/>
            <a:ext cx="2839040" cy="923330"/>
          </a:xfrm>
          <a:prstGeom prst="rect">
            <a:avLst/>
          </a:prstGeom>
          <a:solidFill>
            <a:srgbClr val="FFFF00"/>
          </a:solidFill>
          <a:ln w="19050">
            <a:solidFill>
              <a:srgbClr val="0070C0"/>
            </a:solidFill>
          </a:ln>
        </p:spPr>
        <p:txBody>
          <a:bodyPr wrap="square" rtlCol="0">
            <a:spAutoFit/>
          </a:bodyPr>
          <a:lstStyle/>
          <a:p>
            <a:r>
              <a:rPr lang="en-US" b="1" dirty="0">
                <a:solidFill>
                  <a:srgbClr val="0070C0"/>
                </a:solidFill>
              </a:rPr>
              <a:t>The proper methodology to determine merger-specificity</a:t>
            </a:r>
          </a:p>
        </p:txBody>
      </p:sp>
      <p:cxnSp>
        <p:nvCxnSpPr>
          <p:cNvPr id="15" name="Straight Arrow Connector 14">
            <a:extLst>
              <a:ext uri="{FF2B5EF4-FFF2-40B4-BE49-F238E27FC236}">
                <a16:creationId xmlns:a16="http://schemas.microsoft.com/office/drawing/2014/main" id="{2D7CA70F-38B8-4842-B08F-A50AF346E416}"/>
              </a:ext>
            </a:extLst>
          </p:cNvPr>
          <p:cNvCxnSpPr>
            <a:cxnSpLocks/>
          </p:cNvCxnSpPr>
          <p:nvPr/>
        </p:nvCxnSpPr>
        <p:spPr>
          <a:xfrm flipH="1">
            <a:off x="8231073" y="4593135"/>
            <a:ext cx="663804" cy="3497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548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94D61-CEAD-4548-AA22-3720F5E73CC6}"/>
              </a:ext>
            </a:extLst>
          </p:cNvPr>
          <p:cNvSpPr>
            <a:spLocks noGrp="1"/>
          </p:cNvSpPr>
          <p:nvPr>
            <p:ph type="title"/>
          </p:nvPr>
        </p:nvSpPr>
        <p:spPr/>
        <p:txBody>
          <a:bodyPr/>
          <a:lstStyle/>
          <a:p>
            <a:r>
              <a:rPr lang="en-US" dirty="0"/>
              <a:t>Staples – Detailed Evaluation of Efficiencies Evidence (3 of 3) </a:t>
            </a:r>
            <a:br>
              <a:rPr lang="en-US" sz="2000" i="1" dirty="0">
                <a:solidFill>
                  <a:srgbClr val="00B0F0"/>
                </a:solidFill>
              </a:rPr>
            </a:br>
            <a:r>
              <a:rPr lang="en-US" sz="3200" i="1" dirty="0"/>
              <a:t>Pass-Thru to Consumers </a:t>
            </a:r>
            <a:r>
              <a:rPr kumimoji="0" lang="en-US" sz="1800" b="0" i="1" u="none" strike="noStrike" kern="1200" cap="none" spc="0" normalizeH="0" baseline="0" noProof="0" dirty="0">
                <a:ln>
                  <a:noFill/>
                </a:ln>
                <a:solidFill>
                  <a:srgbClr val="00B0F0"/>
                </a:solidFill>
                <a:effectLst/>
                <a:uLnTx/>
                <a:uFillTx/>
                <a:latin typeface="Times New Roman"/>
                <a:ea typeface="+mj-ea"/>
                <a:cs typeface="+mj-cs"/>
              </a:rPr>
              <a:t>(not in casebook)</a:t>
            </a:r>
            <a:endParaRPr lang="en-US" i="1" dirty="0"/>
          </a:p>
        </p:txBody>
      </p:sp>
      <p:sp>
        <p:nvSpPr>
          <p:cNvPr id="3" name="Content Placeholder 2">
            <a:extLst>
              <a:ext uri="{FF2B5EF4-FFF2-40B4-BE49-F238E27FC236}">
                <a16:creationId xmlns:a16="http://schemas.microsoft.com/office/drawing/2014/main" id="{2B5CC47D-922B-48BB-9AAB-49DFC236C8D4}"/>
              </a:ext>
            </a:extLst>
          </p:cNvPr>
          <p:cNvSpPr>
            <a:spLocks noGrp="1"/>
          </p:cNvSpPr>
          <p:nvPr>
            <p:ph idx="1"/>
          </p:nvPr>
        </p:nvSpPr>
        <p:spPr>
          <a:xfrm>
            <a:off x="647700" y="1816100"/>
            <a:ext cx="8067675" cy="4351338"/>
          </a:xfrm>
        </p:spPr>
        <p:txBody>
          <a:bodyPr>
            <a:normAutofit/>
          </a:bodyPr>
          <a:lstStyle/>
          <a:p>
            <a:r>
              <a:rPr lang="en-US" sz="2000" dirty="0">
                <a:solidFill>
                  <a:srgbClr val="C00000"/>
                </a:solidFill>
              </a:rPr>
              <a:t>[T]he Court also finds that the defendants’ projected pass through rate—the amount of the projected savings that the combined company expects to pass on to customers in the form of lower prices—is unrealistic. </a:t>
            </a:r>
          </a:p>
          <a:p>
            <a:pPr lvl="1"/>
            <a:r>
              <a:rPr lang="en-US" sz="1800" dirty="0"/>
              <a:t>The Court has no doubt that a portion of any efficiencies achieved through a merger of the defendants would be passed on to customers. Staples and Office Depot have a proven track record of achieving cost savings through efficiencies, and then passing those savings to customers in the form of lower prices. </a:t>
            </a:r>
          </a:p>
          <a:p>
            <a:pPr lvl="1"/>
            <a:r>
              <a:rPr lang="en-US" sz="1800" dirty="0">
                <a:solidFill>
                  <a:srgbClr val="C00000"/>
                </a:solidFill>
              </a:rPr>
              <a:t>However, in this case the defendants have projected a pass through rate of two-thirds of the savings while the evidence shows that, historically, Staples has passed through only 15–17%. </a:t>
            </a:r>
            <a:r>
              <a:rPr lang="en-US" sz="1800" dirty="0"/>
              <a:t>Based on the above evidence, the Court cannot find that the defendants have rebutted the presumption that the merger will substantially lessen competition by showing that, because of the efficiencies which will result from the merger, the Commission’s evidence gives an inaccurate prediction of the proposed acquisition’s probable effect. </a:t>
            </a:r>
          </a:p>
          <a:p>
            <a:pPr marL="0" indent="0">
              <a:buNone/>
            </a:pPr>
            <a:endParaRPr lang="en-US" sz="3600" dirty="0"/>
          </a:p>
        </p:txBody>
      </p:sp>
      <p:cxnSp>
        <p:nvCxnSpPr>
          <p:cNvPr id="6" name="Straight Arrow Connector 5">
            <a:extLst>
              <a:ext uri="{FF2B5EF4-FFF2-40B4-BE49-F238E27FC236}">
                <a16:creationId xmlns:a16="http://schemas.microsoft.com/office/drawing/2014/main" id="{214BB799-2296-4B03-BF38-331527CC931C}"/>
              </a:ext>
            </a:extLst>
          </p:cNvPr>
          <p:cNvCxnSpPr>
            <a:cxnSpLocks/>
          </p:cNvCxnSpPr>
          <p:nvPr/>
        </p:nvCxnSpPr>
        <p:spPr>
          <a:xfrm flipH="1">
            <a:off x="8256212" y="3786683"/>
            <a:ext cx="581024" cy="32316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5DA082D-ECCD-4A43-8F7A-35CD806C2DB9}"/>
              </a:ext>
            </a:extLst>
          </p:cNvPr>
          <p:cNvSpPr txBox="1"/>
          <p:nvPr/>
        </p:nvSpPr>
        <p:spPr>
          <a:xfrm>
            <a:off x="9073397" y="3305175"/>
            <a:ext cx="2839040" cy="2308324"/>
          </a:xfrm>
          <a:prstGeom prst="rect">
            <a:avLst/>
          </a:prstGeom>
          <a:noFill/>
          <a:ln w="19050">
            <a:solidFill>
              <a:srgbClr val="0070C0"/>
            </a:solidFill>
          </a:ln>
        </p:spPr>
        <p:txBody>
          <a:bodyPr wrap="square" rtlCol="0">
            <a:spAutoFit/>
          </a:bodyPr>
          <a:lstStyle/>
          <a:p>
            <a:r>
              <a:rPr lang="en-US" b="1" dirty="0">
                <a:solidFill>
                  <a:srgbClr val="0070C0"/>
                </a:solidFill>
              </a:rPr>
              <a:t>Cost savings pass-through rate to consumer prices of 2/3 was estimated by Staples’ econometrics expert.</a:t>
            </a:r>
          </a:p>
          <a:p>
            <a:endParaRPr lang="en-US" b="1" dirty="0">
              <a:solidFill>
                <a:srgbClr val="0070C0"/>
              </a:solidFill>
            </a:endParaRPr>
          </a:p>
          <a:p>
            <a:r>
              <a:rPr lang="en-US" b="1" dirty="0">
                <a:solidFill>
                  <a:srgbClr val="0070C0"/>
                </a:solidFill>
              </a:rPr>
              <a:t>But inconsistent with historical evidence </a:t>
            </a:r>
          </a:p>
        </p:txBody>
      </p:sp>
    </p:spTree>
    <p:extLst>
      <p:ext uri="{BB962C8B-B14F-4D97-AF65-F5344CB8AC3E}">
        <p14:creationId xmlns:p14="http://schemas.microsoft.com/office/powerpoint/2010/main" val="2403215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C9B95-38E1-40E3-9B36-D9BFDCB72A7F}"/>
              </a:ext>
            </a:extLst>
          </p:cNvPr>
          <p:cNvSpPr>
            <a:spLocks noGrp="1"/>
          </p:cNvSpPr>
          <p:nvPr>
            <p:ph type="title"/>
          </p:nvPr>
        </p:nvSpPr>
        <p:spPr/>
        <p:txBody>
          <a:bodyPr/>
          <a:lstStyle/>
          <a:p>
            <a:r>
              <a:rPr lang="en-US" dirty="0"/>
              <a:t>Most Recent Example: T-Mobile/Sprint Merger (S.D.N.Y. 2020)</a:t>
            </a:r>
          </a:p>
        </p:txBody>
      </p:sp>
      <p:sp>
        <p:nvSpPr>
          <p:cNvPr id="3" name="Content Placeholder 2">
            <a:extLst>
              <a:ext uri="{FF2B5EF4-FFF2-40B4-BE49-F238E27FC236}">
                <a16:creationId xmlns:a16="http://schemas.microsoft.com/office/drawing/2014/main" id="{C6ABFD3C-F3A5-4766-9422-3032A51C8548}"/>
              </a:ext>
            </a:extLst>
          </p:cNvPr>
          <p:cNvSpPr>
            <a:spLocks noGrp="1"/>
          </p:cNvSpPr>
          <p:nvPr>
            <p:ph idx="1"/>
          </p:nvPr>
        </p:nvSpPr>
        <p:spPr>
          <a:xfrm>
            <a:off x="838200" y="1825624"/>
            <a:ext cx="10515600" cy="5187917"/>
          </a:xfrm>
        </p:spPr>
        <p:txBody>
          <a:bodyPr>
            <a:normAutofit fontScale="85000" lnSpcReduction="20000"/>
          </a:bodyPr>
          <a:lstStyle/>
          <a:p>
            <a:pPr>
              <a:lnSpc>
                <a:spcPct val="120000"/>
              </a:lnSpc>
            </a:pPr>
            <a:r>
              <a:rPr lang="en-US" sz="2400" i="1" dirty="0"/>
              <a:t>Backdrop: </a:t>
            </a:r>
            <a:r>
              <a:rPr lang="en-US" sz="2400" dirty="0"/>
              <a:t>Efficiencies rebuttals rarely change the agencies’ mind during HSR if there is a belief of anticompetitive harm</a:t>
            </a:r>
          </a:p>
          <a:p>
            <a:pPr lvl="1">
              <a:lnSpc>
                <a:spcPct val="120000"/>
              </a:lnSpc>
            </a:pPr>
            <a:r>
              <a:rPr lang="en-US" sz="2000" dirty="0"/>
              <a:t>Merger clearance from “inextricably linked” efficiencies occur, but rarely,</a:t>
            </a:r>
          </a:p>
          <a:p>
            <a:pPr lvl="1">
              <a:lnSpc>
                <a:spcPct val="120000"/>
              </a:lnSpc>
            </a:pPr>
            <a:r>
              <a:rPr lang="en-US" sz="2000" dirty="0"/>
              <a:t>In court, efficiencies never have formally been the dispositive factor</a:t>
            </a:r>
          </a:p>
          <a:p>
            <a:pPr lvl="1">
              <a:lnSpc>
                <a:spcPct val="120000"/>
              </a:lnSpc>
            </a:pPr>
            <a:r>
              <a:rPr lang="en-US" sz="2000" dirty="0"/>
              <a:t>But, here, DOJ and FCC were convinced </a:t>
            </a:r>
          </a:p>
          <a:p>
            <a:pPr>
              <a:lnSpc>
                <a:spcPct val="120000"/>
              </a:lnSpc>
            </a:pPr>
            <a:r>
              <a:rPr lang="en-US" sz="2400" dirty="0"/>
              <a:t>Litigation by State AGs in New York </a:t>
            </a:r>
            <a:r>
              <a:rPr lang="en-US" sz="2400" i="1" dirty="0"/>
              <a:t>(DOJ had settled)</a:t>
            </a:r>
          </a:p>
          <a:p>
            <a:pPr>
              <a:lnSpc>
                <a:spcPct val="120000"/>
              </a:lnSpc>
            </a:pPr>
            <a:r>
              <a:rPr lang="en-US" sz="2400" dirty="0"/>
              <a:t>T-Mobile </a:t>
            </a:r>
            <a:r>
              <a:rPr lang="en-US" sz="2400" i="1" dirty="0"/>
              <a:t>successfully </a:t>
            </a:r>
            <a:r>
              <a:rPr lang="en-US" sz="2400" dirty="0"/>
              <a:t>claimed reductions in marginal cost and increased quality were used to rebut UPP claims</a:t>
            </a:r>
          </a:p>
          <a:p>
            <a:pPr lvl="1">
              <a:lnSpc>
                <a:spcPct val="120000"/>
              </a:lnSpc>
            </a:pPr>
            <a:r>
              <a:rPr lang="en-US" sz="2000" dirty="0"/>
              <a:t>Dramatically increase spectrum capacity </a:t>
            </a:r>
            <a:r>
              <a:rPr lang="en-US" sz="2000" dirty="0">
                <a:sym typeface="Wingdings" panose="05000000000000000000" pitchFamily="2" charset="2"/>
              </a:rPr>
              <a:t> Increase speed &amp; connection quality </a:t>
            </a:r>
            <a:endParaRPr lang="en-US" sz="2000" dirty="0"/>
          </a:p>
          <a:p>
            <a:pPr lvl="1">
              <a:lnSpc>
                <a:spcPct val="120000"/>
              </a:lnSpc>
            </a:pPr>
            <a:r>
              <a:rPr lang="en-US" sz="2000" dirty="0"/>
              <a:t>Engineering backup: Quality (bandwidth; speed) rises exponentially with spectrum capacity</a:t>
            </a:r>
          </a:p>
          <a:p>
            <a:pPr lvl="1">
              <a:lnSpc>
                <a:spcPct val="120000"/>
              </a:lnSpc>
            </a:pPr>
            <a:r>
              <a:rPr lang="en-US" sz="2000" dirty="0"/>
              <a:t>Improved “coverage” for Sprint subscribers</a:t>
            </a:r>
          </a:p>
          <a:p>
            <a:pPr lvl="1">
              <a:lnSpc>
                <a:spcPct val="120000"/>
              </a:lnSpc>
            </a:pPr>
            <a:r>
              <a:rPr lang="en-US" sz="2000" dirty="0"/>
              <a:t>Reduce incremental cost of expanding usage </a:t>
            </a:r>
          </a:p>
          <a:p>
            <a:pPr lvl="1">
              <a:lnSpc>
                <a:spcPct val="120000"/>
              </a:lnSpc>
            </a:pPr>
            <a:r>
              <a:rPr lang="en-US" sz="2000" dirty="0"/>
              <a:t>Increased speed of 5G expansion</a:t>
            </a:r>
          </a:p>
          <a:p>
            <a:pPr>
              <a:lnSpc>
                <a:spcPct val="120000"/>
              </a:lnSpc>
            </a:pPr>
            <a:r>
              <a:rPr lang="en-US" sz="2400" i="1" dirty="0"/>
              <a:t>Case not appealed!</a:t>
            </a:r>
          </a:p>
        </p:txBody>
      </p:sp>
      <p:sp>
        <p:nvSpPr>
          <p:cNvPr id="4" name="Slide Number Placeholder 3">
            <a:extLst>
              <a:ext uri="{FF2B5EF4-FFF2-40B4-BE49-F238E27FC236}">
                <a16:creationId xmlns:a16="http://schemas.microsoft.com/office/drawing/2014/main" id="{F11D868B-F8A2-402D-B6B2-81ECA84AD86B}"/>
              </a:ext>
            </a:extLst>
          </p:cNvPr>
          <p:cNvSpPr>
            <a:spLocks noGrp="1"/>
          </p:cNvSpPr>
          <p:nvPr>
            <p:ph type="sldNum" sz="quarter" idx="12"/>
          </p:nvPr>
        </p:nvSpPr>
        <p:spPr/>
        <p:txBody>
          <a:bodyPr/>
          <a:lstStyle/>
          <a:p>
            <a:fld id="{A3FA0A93-60EE-4E9D-852F-604094E61050}" type="slidenum">
              <a:rPr lang="en-US" smtClean="0"/>
              <a:t>19</a:t>
            </a:fld>
            <a:endParaRPr lang="en-US"/>
          </a:p>
        </p:txBody>
      </p:sp>
    </p:spTree>
    <p:extLst>
      <p:ext uri="{BB962C8B-B14F-4D97-AF65-F5344CB8AC3E}">
        <p14:creationId xmlns:p14="http://schemas.microsoft.com/office/powerpoint/2010/main" val="3733007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22343" y="2042319"/>
            <a:ext cx="9144000" cy="2387600"/>
          </a:xfrm>
        </p:spPr>
        <p:txBody>
          <a:bodyPr>
            <a:normAutofit/>
          </a:bodyPr>
          <a:lstStyle/>
          <a:p>
            <a:r>
              <a:rPr lang="en-US" dirty="0"/>
              <a:t>Impact of Efficiencies on </a:t>
            </a:r>
            <a:r>
              <a:rPr lang="en-US" i="1" dirty="0"/>
              <a:t>Consumer Welfare</a:t>
            </a:r>
            <a:r>
              <a:rPr lang="en-US" dirty="0"/>
              <a:t>:</a:t>
            </a:r>
            <a:br>
              <a:rPr lang="en-US" dirty="0"/>
            </a:br>
            <a:r>
              <a:rPr lang="en-US" dirty="0"/>
              <a:t> </a:t>
            </a:r>
            <a:br>
              <a:rPr lang="en-US" dirty="0"/>
            </a:br>
            <a:r>
              <a:rPr lang="en-US" dirty="0"/>
              <a:t>Basic Economics</a:t>
            </a:r>
          </a:p>
        </p:txBody>
      </p:sp>
      <p:sp>
        <p:nvSpPr>
          <p:cNvPr id="3" name="Subtitle 2"/>
          <p:cNvSpPr>
            <a:spLocks noGrp="1"/>
          </p:cNvSpPr>
          <p:nvPr>
            <p:ph type="subTitle" idx="1"/>
          </p:nvPr>
        </p:nvSpPr>
        <p:spPr>
          <a:xfrm>
            <a:off x="245097" y="3602038"/>
            <a:ext cx="11717517" cy="1655762"/>
          </a:xfrm>
        </p:spPr>
        <p:txBody>
          <a:bodyPr>
            <a:normAutofit lnSpcReduction="10000"/>
          </a:bodyPr>
          <a:lstStyle/>
          <a:p>
            <a:r>
              <a:rPr lang="en-US" dirty="0"/>
              <a:t>  </a:t>
            </a:r>
          </a:p>
          <a:p>
            <a:endParaRPr lang="en-US" dirty="0"/>
          </a:p>
          <a:p>
            <a:br>
              <a:rPr lang="en-US" dirty="0"/>
            </a:br>
            <a:endParaRPr lang="en-US" dirty="0"/>
          </a:p>
        </p:txBody>
      </p:sp>
    </p:spTree>
    <p:extLst>
      <p:ext uri="{BB962C8B-B14F-4D97-AF65-F5344CB8AC3E}">
        <p14:creationId xmlns:p14="http://schemas.microsoft.com/office/powerpoint/2010/main" val="22628541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901947F-EA22-4A12-A770-A8EA911170D0}"/>
              </a:ext>
            </a:extLst>
          </p:cNvPr>
          <p:cNvSpPr>
            <a:spLocks noGrp="1"/>
          </p:cNvSpPr>
          <p:nvPr>
            <p:ph type="title"/>
          </p:nvPr>
        </p:nvSpPr>
        <p:spPr>
          <a:xfrm>
            <a:off x="753359" y="157735"/>
            <a:ext cx="10515600" cy="1325563"/>
          </a:xfrm>
        </p:spPr>
        <p:txBody>
          <a:bodyPr/>
          <a:lstStyle/>
          <a:p>
            <a:r>
              <a:rPr lang="en-US" dirty="0"/>
              <a:t>Efficiencies in T-Mobile Sprint Merger</a:t>
            </a:r>
          </a:p>
        </p:txBody>
      </p:sp>
      <p:sp>
        <p:nvSpPr>
          <p:cNvPr id="3" name="Text Placeholder 2">
            <a:extLst>
              <a:ext uri="{FF2B5EF4-FFF2-40B4-BE49-F238E27FC236}">
                <a16:creationId xmlns:a16="http://schemas.microsoft.com/office/drawing/2014/main" id="{002AA1B6-6E09-4527-B4EB-96635152BF93}"/>
              </a:ext>
            </a:extLst>
          </p:cNvPr>
          <p:cNvSpPr>
            <a:spLocks noGrp="1"/>
          </p:cNvSpPr>
          <p:nvPr>
            <p:ph idx="1"/>
          </p:nvPr>
        </p:nvSpPr>
        <p:spPr>
          <a:xfrm>
            <a:off x="112336" y="1348033"/>
            <a:ext cx="10515600" cy="5269583"/>
          </a:xfrm>
        </p:spPr>
        <p:txBody>
          <a:bodyPr>
            <a:normAutofit fontScale="92500" lnSpcReduction="10000"/>
          </a:bodyPr>
          <a:lstStyle/>
          <a:p>
            <a:pPr lvl="1"/>
            <a:r>
              <a:rPr lang="en-US" sz="2000" b="1" dirty="0">
                <a:solidFill>
                  <a:srgbClr val="0070C0"/>
                </a:solidFill>
              </a:rPr>
              <a:t>Role of Efficiencies</a:t>
            </a:r>
            <a:endParaRPr lang="en-US" sz="2000" dirty="0">
              <a:solidFill>
                <a:schemeClr val="tx1"/>
              </a:solidFill>
            </a:endParaRPr>
          </a:p>
          <a:p>
            <a:pPr lvl="2"/>
            <a:r>
              <a:rPr lang="en-US" sz="1800" dirty="0"/>
              <a:t>Court recognized that Section 7 of Clayton Act requires analysis of efficiencies as part of </a:t>
            </a:r>
            <a:br>
              <a:rPr lang="en-US" sz="1800" dirty="0"/>
            </a:br>
            <a:r>
              <a:rPr lang="en-US" sz="1800" dirty="0"/>
              <a:t>totality-of-the-circumstances analysis</a:t>
            </a:r>
          </a:p>
          <a:p>
            <a:pPr lvl="2">
              <a:spcAft>
                <a:spcPts val="1200"/>
              </a:spcAft>
            </a:pPr>
            <a:r>
              <a:rPr lang="en-US" sz="1800" dirty="0">
                <a:solidFill>
                  <a:srgbClr val="C00000"/>
                </a:solidFill>
              </a:rPr>
              <a:t>Efficiencies “increase the likelihood that the Proposed Merger would enhance competition”</a:t>
            </a:r>
            <a:endParaRPr lang="en-US" sz="1200" b="1" dirty="0">
              <a:solidFill>
                <a:srgbClr val="C00000"/>
              </a:solidFill>
            </a:endParaRPr>
          </a:p>
          <a:p>
            <a:pPr lvl="1"/>
            <a:r>
              <a:rPr lang="en-US" sz="2000" b="1" dirty="0">
                <a:solidFill>
                  <a:srgbClr val="0070C0"/>
                </a:solidFill>
              </a:rPr>
              <a:t>Merger Specificity</a:t>
            </a:r>
            <a:r>
              <a:rPr lang="en-US" sz="2000" dirty="0"/>
              <a:t>?</a:t>
            </a:r>
          </a:p>
          <a:p>
            <a:pPr lvl="2"/>
            <a:r>
              <a:rPr lang="en-US" sz="1800" dirty="0"/>
              <a:t>Court found the benefits of combining networks were real and could not be obviously replicated by alternative means argued by Plaintiffs such as spectrum acquisitions, tech investment, or other M&amp;A</a:t>
            </a:r>
          </a:p>
          <a:p>
            <a:pPr lvl="2"/>
            <a:r>
              <a:rPr lang="en-US" sz="1800" dirty="0"/>
              <a:t>Court discounted claims by Plaintiffs’ expert that consumers would not greatly value increased speeds, pointing out that 5G and future applications will evolve</a:t>
            </a:r>
          </a:p>
          <a:p>
            <a:pPr lvl="2">
              <a:spcAft>
                <a:spcPts val="1200"/>
              </a:spcAft>
            </a:pPr>
            <a:r>
              <a:rPr lang="en-US" sz="1800" dirty="0">
                <a:solidFill>
                  <a:srgbClr val="C00000"/>
                </a:solidFill>
              </a:rPr>
              <a:t>Defendants need not definitely prove that there are no other ways to achieve certain benefits</a:t>
            </a:r>
            <a:endParaRPr lang="en-US" sz="1200" b="1" dirty="0">
              <a:solidFill>
                <a:srgbClr val="C00000"/>
              </a:solidFill>
            </a:endParaRPr>
          </a:p>
          <a:p>
            <a:pPr lvl="1"/>
            <a:r>
              <a:rPr lang="en-US" sz="2000" b="1" dirty="0">
                <a:solidFill>
                  <a:srgbClr val="0070C0"/>
                </a:solidFill>
              </a:rPr>
              <a:t>Verifiability</a:t>
            </a:r>
            <a:r>
              <a:rPr lang="en-US" sz="2000" dirty="0"/>
              <a:t>?</a:t>
            </a:r>
          </a:p>
          <a:p>
            <a:pPr lvl="2"/>
            <a:r>
              <a:rPr lang="en-US" sz="1800" dirty="0"/>
              <a:t>Court found efficiencies to be </a:t>
            </a:r>
            <a:r>
              <a:rPr lang="en-US" sz="1800" dirty="0">
                <a:solidFill>
                  <a:srgbClr val="C00000"/>
                </a:solidFill>
              </a:rPr>
              <a:t>sufficiently verifiable</a:t>
            </a:r>
            <a:r>
              <a:rPr lang="en-US" sz="1800" dirty="0"/>
              <a:t>, even though Defendants’ engineering model had limitations and was subjected to criticism by Plaintiffs’ experts</a:t>
            </a:r>
          </a:p>
          <a:p>
            <a:pPr lvl="2"/>
            <a:r>
              <a:rPr lang="en-US" sz="1800" dirty="0"/>
              <a:t>Model had limitations, but Court refused to reject model as unreliable</a:t>
            </a:r>
          </a:p>
          <a:p>
            <a:pPr lvl="2"/>
            <a:r>
              <a:rPr lang="en-US" sz="1800" dirty="0">
                <a:solidFill>
                  <a:srgbClr val="C00000"/>
                </a:solidFill>
              </a:rPr>
              <a:t>Evidence of prior successful integration of MetroPCS by T-Mobile supported finding that efficiencies were verifiable, even if they may not ultimately meet the level claimed by Defendants</a:t>
            </a:r>
            <a:br>
              <a:rPr lang="en-US" sz="1800" dirty="0"/>
            </a:br>
            <a:endParaRPr lang="en-US" sz="1800" dirty="0"/>
          </a:p>
          <a:p>
            <a:pPr lvl="1"/>
            <a:r>
              <a:rPr lang="en-US" dirty="0">
                <a:solidFill>
                  <a:schemeClr val="tx1"/>
                </a:solidFill>
              </a:rPr>
              <a:t>Bottom Line: </a:t>
            </a:r>
            <a:r>
              <a:rPr lang="en-US" b="1" dirty="0">
                <a:solidFill>
                  <a:srgbClr val="0070C0"/>
                </a:solidFill>
              </a:rPr>
              <a:t>A Major Victory for Efficiencies Rebuttal!</a:t>
            </a:r>
          </a:p>
        </p:txBody>
      </p:sp>
    </p:spTree>
    <p:extLst>
      <p:ext uri="{BB962C8B-B14F-4D97-AF65-F5344CB8AC3E}">
        <p14:creationId xmlns:p14="http://schemas.microsoft.com/office/powerpoint/2010/main" val="3493710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 </a:t>
            </a:r>
          </a:p>
        </p:txBody>
      </p:sp>
      <p:sp>
        <p:nvSpPr>
          <p:cNvPr id="3" name="Subtitle 2"/>
          <p:cNvSpPr>
            <a:spLocks noGrp="1"/>
          </p:cNvSpPr>
          <p:nvPr>
            <p:ph type="subTitle" idx="1"/>
          </p:nvPr>
        </p:nvSpPr>
        <p:spPr/>
        <p:txBody>
          <a:bodyPr>
            <a:normAutofit fontScale="85000" lnSpcReduction="20000"/>
          </a:bodyPr>
          <a:lstStyle/>
          <a:p>
            <a:r>
              <a:rPr lang="en-US" sz="3200" dirty="0">
                <a:solidFill>
                  <a:schemeClr val="tx1"/>
                </a:solidFill>
              </a:rPr>
              <a:t>Buyer-Side </a:t>
            </a:r>
            <a:r>
              <a:rPr lang="en-US" sz="3200" dirty="0"/>
              <a:t>“Procurement Efficiencies” in </a:t>
            </a:r>
          </a:p>
          <a:p>
            <a:r>
              <a:rPr lang="en-US" sz="3200" dirty="0">
                <a:solidFill>
                  <a:schemeClr val="tx1"/>
                </a:solidFill>
              </a:rPr>
              <a:t>Anthem/Cigna Merger</a:t>
            </a:r>
          </a:p>
          <a:p>
            <a:endParaRPr lang="en-US" sz="3200" dirty="0"/>
          </a:p>
          <a:p>
            <a:r>
              <a:rPr lang="en-US" sz="3200" i="1" dirty="0">
                <a:solidFill>
                  <a:schemeClr val="tx1"/>
                </a:solidFill>
              </a:rPr>
              <a:t>(Note: Case not Assigned)</a:t>
            </a:r>
          </a:p>
        </p:txBody>
      </p:sp>
      <p:sp>
        <p:nvSpPr>
          <p:cNvPr id="4" name="Slide Number Placeholder 3"/>
          <p:cNvSpPr>
            <a:spLocks noGrp="1"/>
          </p:cNvSpPr>
          <p:nvPr>
            <p:ph type="sldNum" sz="quarter" idx="12"/>
          </p:nvPr>
        </p:nvSpPr>
        <p:spPr/>
        <p:txBody>
          <a:bodyPr/>
          <a:lstStyle/>
          <a:p>
            <a:pPr algn="ctr"/>
            <a:fld id="{97DA0D86-7EB4-4B7A-A8D3-D46CE2CF7D45}" type="slidenum">
              <a:rPr lang="en-US" smtClean="0"/>
              <a:pPr algn="ctr"/>
              <a:t>21</a:t>
            </a:fld>
            <a:endParaRPr lang="en-US" dirty="0"/>
          </a:p>
        </p:txBody>
      </p:sp>
    </p:spTree>
    <p:extLst>
      <p:ext uri="{BB962C8B-B14F-4D97-AF65-F5344CB8AC3E}">
        <p14:creationId xmlns:p14="http://schemas.microsoft.com/office/powerpoint/2010/main" val="11433528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CC179-1349-4A2F-B1A4-4C5C4CD51A92}"/>
              </a:ext>
            </a:extLst>
          </p:cNvPr>
          <p:cNvSpPr>
            <a:spLocks noGrp="1"/>
          </p:cNvSpPr>
          <p:nvPr>
            <p:ph type="title"/>
          </p:nvPr>
        </p:nvSpPr>
        <p:spPr>
          <a:xfrm>
            <a:off x="400050" y="421957"/>
            <a:ext cx="10515600" cy="1325563"/>
          </a:xfrm>
        </p:spPr>
        <p:txBody>
          <a:bodyPr>
            <a:normAutofit/>
          </a:bodyPr>
          <a:lstStyle/>
          <a:p>
            <a:r>
              <a:rPr lang="en-US" sz="3200" dirty="0"/>
              <a:t>Mergers Among Buyers Can Reduce Costs by</a:t>
            </a:r>
            <a:br>
              <a:rPr lang="en-US" sz="3200" dirty="0"/>
            </a:br>
            <a:r>
              <a:rPr lang="en-US" sz="3200" i="1" dirty="0"/>
              <a:t>Countervailing </a:t>
            </a:r>
            <a:r>
              <a:rPr lang="en-US" sz="3200" dirty="0"/>
              <a:t>Pre-Existing Seller Market Power</a:t>
            </a:r>
          </a:p>
        </p:txBody>
      </p:sp>
      <p:sp>
        <p:nvSpPr>
          <p:cNvPr id="3" name="Content Placeholder 2">
            <a:extLst>
              <a:ext uri="{FF2B5EF4-FFF2-40B4-BE49-F238E27FC236}">
                <a16:creationId xmlns:a16="http://schemas.microsoft.com/office/drawing/2014/main" id="{40B522CD-5AD5-4A7A-A241-5FFF58D685D3}"/>
              </a:ext>
            </a:extLst>
          </p:cNvPr>
          <p:cNvSpPr>
            <a:spLocks noGrp="1"/>
          </p:cNvSpPr>
          <p:nvPr>
            <p:ph idx="1"/>
          </p:nvPr>
        </p:nvSpPr>
        <p:spPr>
          <a:xfrm>
            <a:off x="657225" y="1723389"/>
            <a:ext cx="9067800" cy="4712653"/>
          </a:xfrm>
        </p:spPr>
        <p:txBody>
          <a:bodyPr>
            <a:normAutofit fontScale="92500" lnSpcReduction="20000"/>
          </a:bodyPr>
          <a:lstStyle/>
          <a:p>
            <a:r>
              <a:rPr lang="en-US" sz="2400" dirty="0"/>
              <a:t>Greater buyer concentration can countervail upstream oligopoly</a:t>
            </a:r>
          </a:p>
          <a:p>
            <a:pPr lvl="1"/>
            <a:r>
              <a:rPr lang="en-US" sz="2000" dirty="0"/>
              <a:t>Increase buyer bargaining power to negotiate a lower price </a:t>
            </a:r>
          </a:p>
          <a:p>
            <a:pPr lvl="1"/>
            <a:r>
              <a:rPr lang="en-US" sz="2000" dirty="0"/>
              <a:t>Disrupt upstream coordination </a:t>
            </a:r>
          </a:p>
          <a:p>
            <a:pPr lvl="1"/>
            <a:r>
              <a:rPr lang="en-US" sz="2000" dirty="0"/>
              <a:t>Sponsor entry</a:t>
            </a:r>
          </a:p>
          <a:p>
            <a:r>
              <a:rPr lang="en-US" sz="2400" dirty="0"/>
              <a:t>Constraining role of countervailing bargaining power effect on downstream prices is unclear in practice</a:t>
            </a:r>
          </a:p>
          <a:p>
            <a:pPr lvl="1"/>
            <a:r>
              <a:rPr lang="en-US" sz="2000" dirty="0">
                <a:solidFill>
                  <a:srgbClr val="C00000"/>
                </a:solidFill>
              </a:rPr>
              <a:t>Monopsony Power: </a:t>
            </a:r>
            <a:r>
              <a:rPr lang="en-US" sz="2000" dirty="0"/>
              <a:t>If the merged buyer gains monopsony power, it will pay less but it will produce less, leading to higher downstream prices and consumer harm</a:t>
            </a:r>
          </a:p>
          <a:p>
            <a:pPr lvl="1"/>
            <a:r>
              <a:rPr lang="en-US" sz="2000" dirty="0">
                <a:solidFill>
                  <a:srgbClr val="C00000"/>
                </a:solidFill>
              </a:rPr>
              <a:t>Bargaining Power Effects: </a:t>
            </a:r>
            <a:r>
              <a:rPr lang="en-US" sz="2000" dirty="0"/>
              <a:t>The lower costs from countervailing power may be insufficient to lead to lower downstream prices if the merged firm also gains unilateral market power downstream</a:t>
            </a:r>
          </a:p>
          <a:p>
            <a:pPr lvl="1"/>
            <a:r>
              <a:rPr lang="en-US" sz="2000" dirty="0">
                <a:solidFill>
                  <a:srgbClr val="C00000"/>
                </a:solidFill>
              </a:rPr>
              <a:t>Exclusionary Effects: </a:t>
            </a:r>
            <a:r>
              <a:rPr lang="en-US" sz="2000" dirty="0"/>
              <a:t>Buyer may use its countervailing power to induce sellers to raise the costs of its rivals, rather than reduce its own costs, which could even magnify the competitive harms. </a:t>
            </a:r>
          </a:p>
          <a:p>
            <a:r>
              <a:rPr lang="en-US" sz="2400" dirty="0">
                <a:solidFill>
                  <a:srgbClr val="C00000"/>
                </a:solidFill>
              </a:rPr>
              <a:t>There is also the question of whether downstream benefits to consumers should be considered cognizable efficiencies in this situation </a:t>
            </a:r>
          </a:p>
          <a:p>
            <a:pPr lvl="1"/>
            <a:r>
              <a:rPr lang="en-US" sz="2000" i="1" dirty="0">
                <a:solidFill>
                  <a:srgbClr val="C00000"/>
                </a:solidFill>
              </a:rPr>
              <a:t>Assuming </a:t>
            </a:r>
            <a:r>
              <a:rPr lang="en-US" sz="2000" dirty="0">
                <a:solidFill>
                  <a:srgbClr val="C00000"/>
                </a:solidFill>
              </a:rPr>
              <a:t>that input suppliers’ market power is legitimate, why should a </a:t>
            </a:r>
            <a:br>
              <a:rPr lang="en-US" sz="2000" dirty="0">
                <a:solidFill>
                  <a:srgbClr val="C00000"/>
                </a:solidFill>
              </a:rPr>
            </a:br>
            <a:r>
              <a:rPr lang="en-US" sz="2000" dirty="0">
                <a:solidFill>
                  <a:srgbClr val="C00000"/>
                </a:solidFill>
              </a:rPr>
              <a:t>horizontal restraint (e.g., a merger) be permitted to undo this legitimate power </a:t>
            </a:r>
          </a:p>
        </p:txBody>
      </p:sp>
      <p:cxnSp>
        <p:nvCxnSpPr>
          <p:cNvPr id="4" name="Straight Arrow Connector 3">
            <a:extLst>
              <a:ext uri="{FF2B5EF4-FFF2-40B4-BE49-F238E27FC236}">
                <a16:creationId xmlns:a16="http://schemas.microsoft.com/office/drawing/2014/main" id="{1508B1E6-60C9-49B1-89E0-66D8D8A4A141}"/>
              </a:ext>
            </a:extLst>
          </p:cNvPr>
          <p:cNvCxnSpPr>
            <a:cxnSpLocks/>
          </p:cNvCxnSpPr>
          <p:nvPr/>
        </p:nvCxnSpPr>
        <p:spPr>
          <a:xfrm flipH="1">
            <a:off x="8886826" y="5420412"/>
            <a:ext cx="838199" cy="42873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50241C1F-42C7-47CB-A85B-358C2A443A0A}"/>
              </a:ext>
            </a:extLst>
          </p:cNvPr>
          <p:cNvSpPr txBox="1"/>
          <p:nvPr/>
        </p:nvSpPr>
        <p:spPr>
          <a:xfrm>
            <a:off x="9815512" y="4435585"/>
            <a:ext cx="2200275" cy="1477328"/>
          </a:xfrm>
          <a:prstGeom prst="rect">
            <a:avLst/>
          </a:prstGeom>
          <a:noFill/>
          <a:ln w="38100">
            <a:solidFill>
              <a:srgbClr val="0070C0"/>
            </a:solidFill>
          </a:ln>
        </p:spPr>
        <p:txBody>
          <a:bodyPr wrap="square" rtlCol="0">
            <a:spAutoFit/>
          </a:bodyPr>
          <a:lstStyle/>
          <a:p>
            <a:r>
              <a:rPr lang="en-US" b="1" dirty="0">
                <a:solidFill>
                  <a:srgbClr val="0070C0"/>
                </a:solidFill>
              </a:rPr>
              <a:t>Examples: Creators of valuable video programming: hospitals/doctors; athletes; authors</a:t>
            </a:r>
          </a:p>
        </p:txBody>
      </p:sp>
    </p:spTree>
    <p:extLst>
      <p:ext uri="{BB962C8B-B14F-4D97-AF65-F5344CB8AC3E}">
        <p14:creationId xmlns:p14="http://schemas.microsoft.com/office/powerpoint/2010/main" val="41588192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3D067-8F2D-4BCC-A62E-9F53935E82CA}"/>
              </a:ext>
            </a:extLst>
          </p:cNvPr>
          <p:cNvSpPr>
            <a:spLocks noGrp="1"/>
          </p:cNvSpPr>
          <p:nvPr>
            <p:ph type="title"/>
          </p:nvPr>
        </p:nvSpPr>
        <p:spPr/>
        <p:txBody>
          <a:bodyPr/>
          <a:lstStyle/>
          <a:p>
            <a:r>
              <a:rPr lang="en-US" dirty="0"/>
              <a:t>Anthem/Cigna: Background and Summary</a:t>
            </a:r>
          </a:p>
        </p:txBody>
      </p:sp>
      <p:sp>
        <p:nvSpPr>
          <p:cNvPr id="3" name="Content Placeholder 2">
            <a:extLst>
              <a:ext uri="{FF2B5EF4-FFF2-40B4-BE49-F238E27FC236}">
                <a16:creationId xmlns:a16="http://schemas.microsoft.com/office/drawing/2014/main" id="{A687E34D-D72F-4C41-9EBC-31677BAA876D}"/>
              </a:ext>
            </a:extLst>
          </p:cNvPr>
          <p:cNvSpPr>
            <a:spLocks noGrp="1"/>
          </p:cNvSpPr>
          <p:nvPr>
            <p:ph idx="1"/>
          </p:nvPr>
        </p:nvSpPr>
        <p:spPr>
          <a:xfrm>
            <a:off x="428625" y="1420812"/>
            <a:ext cx="10515600" cy="4351338"/>
          </a:xfrm>
        </p:spPr>
        <p:txBody>
          <a:bodyPr>
            <a:normAutofit/>
          </a:bodyPr>
          <a:lstStyle/>
          <a:p>
            <a:r>
              <a:rPr lang="en-US" sz="2400" dirty="0"/>
              <a:t>Merger among two leading health insurers – Anthem &amp; Cigna</a:t>
            </a:r>
          </a:p>
          <a:p>
            <a:r>
              <a:rPr lang="en-US" sz="2400" dirty="0"/>
              <a:t>DOJ argued that merger would lead to anticompetitive unilateral effects on the sell-side</a:t>
            </a:r>
          </a:p>
          <a:p>
            <a:pPr lvl="1"/>
            <a:r>
              <a:rPr lang="en-US" sz="2000" dirty="0"/>
              <a:t>District court rejected parties’ denial</a:t>
            </a:r>
          </a:p>
          <a:p>
            <a:r>
              <a:rPr lang="en-US" sz="2400" dirty="0"/>
              <a:t>Parties also argued that there would be mitigating (reversing) effects from the merged firm obtaining lower prices from hospital and doctors as a result of its larger size as a buyer</a:t>
            </a:r>
          </a:p>
          <a:p>
            <a:pPr lvl="1"/>
            <a:r>
              <a:rPr lang="en-US" sz="2000" dirty="0"/>
              <a:t>Claim rejected by the district court</a:t>
            </a:r>
          </a:p>
          <a:p>
            <a:pPr lvl="1"/>
            <a:r>
              <a:rPr lang="en-US" sz="2000" dirty="0"/>
              <a:t>Claim rejected the D.C. Circuit, but dissent by Kavanaugh</a:t>
            </a:r>
          </a:p>
        </p:txBody>
      </p:sp>
      <p:sp>
        <p:nvSpPr>
          <p:cNvPr id="4" name="Slide Number Placeholder 3">
            <a:extLst>
              <a:ext uri="{FF2B5EF4-FFF2-40B4-BE49-F238E27FC236}">
                <a16:creationId xmlns:a16="http://schemas.microsoft.com/office/drawing/2014/main" id="{604CF430-18F2-4173-A847-186704753D31}"/>
              </a:ext>
            </a:extLst>
          </p:cNvPr>
          <p:cNvSpPr>
            <a:spLocks noGrp="1"/>
          </p:cNvSpPr>
          <p:nvPr>
            <p:ph type="sldNum" sz="quarter" idx="12"/>
          </p:nvPr>
        </p:nvSpPr>
        <p:spPr/>
        <p:txBody>
          <a:bodyPr/>
          <a:lstStyle/>
          <a:p>
            <a:fld id="{A3FA0A93-60EE-4E9D-852F-604094E61050}" type="slidenum">
              <a:rPr lang="en-US" smtClean="0"/>
              <a:t>23</a:t>
            </a:fld>
            <a:endParaRPr lang="en-US"/>
          </a:p>
        </p:txBody>
      </p:sp>
      <p:sp>
        <p:nvSpPr>
          <p:cNvPr id="6" name="TextBox 5">
            <a:extLst>
              <a:ext uri="{FF2B5EF4-FFF2-40B4-BE49-F238E27FC236}">
                <a16:creationId xmlns:a16="http://schemas.microsoft.com/office/drawing/2014/main" id="{51128DD7-F8C7-4FEE-AB4E-2FE3B9CA22FF}"/>
              </a:ext>
            </a:extLst>
          </p:cNvPr>
          <p:cNvSpPr txBox="1"/>
          <p:nvPr/>
        </p:nvSpPr>
        <p:spPr>
          <a:xfrm>
            <a:off x="1065229" y="5240019"/>
            <a:ext cx="8880049" cy="923330"/>
          </a:xfrm>
          <a:prstGeom prst="rect">
            <a:avLst/>
          </a:prstGeom>
          <a:solidFill>
            <a:srgbClr val="FFFF00"/>
          </a:solidFill>
          <a:ln w="38100">
            <a:solidFill>
              <a:srgbClr val="0070C0"/>
            </a:solidFill>
          </a:ln>
        </p:spPr>
        <p:txBody>
          <a:bodyPr wrap="square" rtlCol="0">
            <a:spAutoFit/>
          </a:bodyPr>
          <a:lstStyle/>
          <a:p>
            <a:r>
              <a:rPr lang="en-US" b="1" dirty="0">
                <a:solidFill>
                  <a:srgbClr val="0070C0"/>
                </a:solidFill>
              </a:rPr>
              <a:t>Factoid: Cigna decided that it did not like the merger after all.  At the PI hearing, its lawyer basically worked in parallel with the government to undermine Anthem’s case.  The parties later litigated in Delaware over the breakup fee. </a:t>
            </a:r>
          </a:p>
        </p:txBody>
      </p:sp>
    </p:spTree>
    <p:extLst>
      <p:ext uri="{BB962C8B-B14F-4D97-AF65-F5344CB8AC3E}">
        <p14:creationId xmlns:p14="http://schemas.microsoft.com/office/powerpoint/2010/main" val="41891118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District Court on Cost Reductions from Larger Size</a:t>
            </a:r>
          </a:p>
        </p:txBody>
      </p:sp>
      <p:sp>
        <p:nvSpPr>
          <p:cNvPr id="3" name="Content Placeholder 2"/>
          <p:cNvSpPr>
            <a:spLocks noGrp="1"/>
          </p:cNvSpPr>
          <p:nvPr>
            <p:ph idx="1"/>
          </p:nvPr>
        </p:nvSpPr>
        <p:spPr>
          <a:xfrm>
            <a:off x="590549" y="1508231"/>
            <a:ext cx="7894593" cy="4525963"/>
          </a:xfrm>
        </p:spPr>
        <p:txBody>
          <a:bodyPr>
            <a:normAutofit/>
          </a:bodyPr>
          <a:lstStyle/>
          <a:p>
            <a:pPr marL="0" indent="0">
              <a:buNone/>
            </a:pPr>
            <a:r>
              <a:rPr lang="en-US" sz="2000" dirty="0"/>
              <a:t>“[S]</a:t>
            </a:r>
            <a:r>
              <a:rPr lang="en-US" sz="2000" dirty="0" err="1"/>
              <a:t>ince</a:t>
            </a:r>
            <a:r>
              <a:rPr lang="en-US" sz="2000" dirty="0"/>
              <a:t> the efficiencies defense is </a:t>
            </a:r>
            <a:r>
              <a:rPr lang="en-US" sz="2000" dirty="0">
                <a:solidFill>
                  <a:srgbClr val="C00000"/>
                </a:solidFill>
              </a:rPr>
              <a:t>based not on any economies of scale, reduced transaction costs, or production efficiencies </a:t>
            </a:r>
            <a:r>
              <a:rPr lang="en-US" sz="2000" dirty="0"/>
              <a:t>that will be achieved by either the carriers or the providers due to the combination of the two enterprises</a:t>
            </a:r>
            <a:r>
              <a:rPr lang="en-US" sz="2000" dirty="0">
                <a:solidFill>
                  <a:srgbClr val="C00000"/>
                </a:solidFill>
              </a:rPr>
              <a:t>, but rather on Anthem’s ability to exercise the muscle it has already obtained by virtue of its size, </a:t>
            </a:r>
            <a:r>
              <a:rPr lang="en-US" sz="2000" dirty="0"/>
              <a:t>with no corresponding increase in value or output, the scenario </a:t>
            </a:r>
            <a:r>
              <a:rPr lang="en-US" sz="2000" dirty="0">
                <a:solidFill>
                  <a:srgbClr val="C00000"/>
                </a:solidFill>
              </a:rPr>
              <a:t>seems better characterized as an application of market power rather than a cognizable beneficial effect of the merger.”  </a:t>
            </a:r>
          </a:p>
          <a:p>
            <a:pPr marL="0" indent="0">
              <a:buNone/>
            </a:pPr>
            <a:r>
              <a:rPr lang="en-US" sz="2000" dirty="0"/>
              <a:t>As Dr. Israel candidly put it, his calculations “quantify the benefit of being a larger insurer.” (District Court at 130).</a:t>
            </a:r>
          </a:p>
          <a:p>
            <a:pPr marL="0" indent="0">
              <a:buNone/>
            </a:pPr>
            <a:endParaRPr lang="en-US" sz="2000" dirty="0"/>
          </a:p>
        </p:txBody>
      </p:sp>
      <p:sp>
        <p:nvSpPr>
          <p:cNvPr id="4" name="Slide Number Placeholder 3"/>
          <p:cNvSpPr>
            <a:spLocks noGrp="1"/>
          </p:cNvSpPr>
          <p:nvPr>
            <p:ph type="sldNum" sz="quarter" idx="12"/>
          </p:nvPr>
        </p:nvSpPr>
        <p:spPr/>
        <p:txBody>
          <a:bodyPr/>
          <a:lstStyle/>
          <a:p>
            <a:fld id="{97DA0D86-7EB4-4B7A-A8D3-D46CE2CF7D45}" type="slidenum">
              <a:rPr lang="en-US" smtClean="0"/>
              <a:t>24</a:t>
            </a:fld>
            <a:endParaRPr lang="en-US"/>
          </a:p>
        </p:txBody>
      </p:sp>
      <p:cxnSp>
        <p:nvCxnSpPr>
          <p:cNvPr id="7" name="Straight Arrow Connector 6">
            <a:extLst>
              <a:ext uri="{FF2B5EF4-FFF2-40B4-BE49-F238E27FC236}">
                <a16:creationId xmlns:a16="http://schemas.microsoft.com/office/drawing/2014/main" id="{97E387DE-8917-4E36-AE98-9ED6B9B89C5A}"/>
              </a:ext>
            </a:extLst>
          </p:cNvPr>
          <p:cNvCxnSpPr>
            <a:cxnSpLocks/>
          </p:cNvCxnSpPr>
          <p:nvPr/>
        </p:nvCxnSpPr>
        <p:spPr>
          <a:xfrm flipH="1" flipV="1">
            <a:off x="8018416" y="4065940"/>
            <a:ext cx="933451" cy="8633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94517EF-2988-4D70-BB2D-66B7E32D67A7}"/>
              </a:ext>
            </a:extLst>
          </p:cNvPr>
          <p:cNvSpPr txBox="1"/>
          <p:nvPr/>
        </p:nvSpPr>
        <p:spPr>
          <a:xfrm>
            <a:off x="9278982" y="3553006"/>
            <a:ext cx="2322469" cy="923330"/>
          </a:xfrm>
          <a:prstGeom prst="rect">
            <a:avLst/>
          </a:prstGeom>
          <a:noFill/>
          <a:ln w="38100">
            <a:solidFill>
              <a:srgbClr val="0070C0"/>
            </a:solidFill>
          </a:ln>
        </p:spPr>
        <p:txBody>
          <a:bodyPr wrap="square" rtlCol="0">
            <a:spAutoFit/>
          </a:bodyPr>
          <a:lstStyle/>
          <a:p>
            <a:r>
              <a:rPr lang="en-US" b="1" dirty="0">
                <a:solidFill>
                  <a:srgbClr val="0070C0"/>
                </a:solidFill>
              </a:rPr>
              <a:t>Mark. Israel was Anthem’s expert  economist</a:t>
            </a:r>
          </a:p>
        </p:txBody>
      </p:sp>
    </p:spTree>
    <p:extLst>
      <p:ext uri="{BB962C8B-B14F-4D97-AF65-F5344CB8AC3E}">
        <p14:creationId xmlns:p14="http://schemas.microsoft.com/office/powerpoint/2010/main" val="25043581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1077576" cy="1325563"/>
          </a:xfrm>
        </p:spPr>
        <p:txBody>
          <a:bodyPr>
            <a:normAutofit/>
          </a:bodyPr>
          <a:lstStyle/>
          <a:p>
            <a:r>
              <a:rPr lang="en-US" dirty="0"/>
              <a:t>Then-Judge Kavanaugh Dissent: Monopsony vs Bargaining Power</a:t>
            </a:r>
          </a:p>
        </p:txBody>
      </p:sp>
      <p:sp>
        <p:nvSpPr>
          <p:cNvPr id="3" name="Content Placeholder 2"/>
          <p:cNvSpPr>
            <a:spLocks noGrp="1"/>
          </p:cNvSpPr>
          <p:nvPr>
            <p:ph idx="1"/>
          </p:nvPr>
        </p:nvSpPr>
        <p:spPr>
          <a:xfrm>
            <a:off x="651272" y="1371600"/>
            <a:ext cx="6848474" cy="5486400"/>
          </a:xfrm>
        </p:spPr>
        <p:txBody>
          <a:bodyPr>
            <a:normAutofit/>
          </a:bodyPr>
          <a:lstStyle/>
          <a:p>
            <a:pPr marL="0" indent="0">
              <a:spcBef>
                <a:spcPts val="600"/>
              </a:spcBef>
              <a:buNone/>
            </a:pPr>
            <a:r>
              <a:rPr lang="en-US" sz="1800" dirty="0"/>
              <a:t>“The Government claimed that the merger between Anthem and Cigna would give Anthem-Cigna </a:t>
            </a:r>
            <a:r>
              <a:rPr lang="en-US" sz="1800" dirty="0">
                <a:solidFill>
                  <a:srgbClr val="C00000"/>
                </a:solidFill>
              </a:rPr>
              <a:t>monopsony power </a:t>
            </a:r>
            <a:r>
              <a:rPr lang="en-US" sz="1800" dirty="0"/>
              <a:t>in the upstream market where Anthem- Cigna negotiates provider rates with hospitals and doctors. </a:t>
            </a:r>
            <a:r>
              <a:rPr lang="en-US" sz="1800" dirty="0">
                <a:solidFill>
                  <a:srgbClr val="C00000"/>
                </a:solidFill>
              </a:rPr>
              <a:t>The District Court did not decide that separate claim. I would remand for the District Court to decide it in the first instance.” </a:t>
            </a:r>
            <a:r>
              <a:rPr lang="en-US" sz="1800" dirty="0"/>
              <a:t>(Kavanaugh at 12).</a:t>
            </a:r>
          </a:p>
          <a:p>
            <a:pPr marL="0" indent="0">
              <a:spcBef>
                <a:spcPts val="600"/>
              </a:spcBef>
              <a:buNone/>
            </a:pPr>
            <a:endParaRPr lang="en-US" sz="1800" dirty="0"/>
          </a:p>
          <a:p>
            <a:pPr marL="0" indent="0">
              <a:spcBef>
                <a:spcPts val="600"/>
              </a:spcBef>
              <a:buNone/>
            </a:pPr>
            <a:r>
              <a:rPr lang="en-US" sz="1800" b="1" dirty="0">
                <a:solidFill>
                  <a:srgbClr val="C00000"/>
                </a:solidFill>
              </a:rPr>
              <a:t>“The consumer welfare implications (and consequently, the antitrust law implications) of monopsony power and ordinary bargaining power are very different. </a:t>
            </a:r>
            <a:r>
              <a:rPr lang="en-US" sz="1800" dirty="0"/>
              <a:t>Although both monopsony and bargaining power result in lower input prices, ordinary bargaining power usually results in lower prices for consumers, whereas monopsony power usually does not, at least over the long term.  … Therefore, the exercise of </a:t>
            </a:r>
            <a:r>
              <a:rPr lang="en-US" sz="1800" i="1" dirty="0">
                <a:solidFill>
                  <a:srgbClr val="C00000"/>
                </a:solidFill>
              </a:rPr>
              <a:t>bargaining power </a:t>
            </a:r>
            <a:r>
              <a:rPr lang="en-US" sz="1800" dirty="0">
                <a:solidFill>
                  <a:srgbClr val="C00000"/>
                </a:solidFill>
              </a:rPr>
              <a:t>by Anthem-Cigna is </a:t>
            </a:r>
            <a:r>
              <a:rPr lang="en-US" sz="1800" i="1" dirty="0">
                <a:solidFill>
                  <a:srgbClr val="C00000"/>
                </a:solidFill>
              </a:rPr>
              <a:t>procompetitive </a:t>
            </a:r>
            <a:r>
              <a:rPr lang="en-US" sz="1800" dirty="0"/>
              <a:t>because it usually results in lower prices for Anthem-Cigna’s employer-customers. By contrast, the exercise of </a:t>
            </a:r>
            <a:r>
              <a:rPr lang="en-US" sz="1800" i="1" dirty="0">
                <a:solidFill>
                  <a:srgbClr val="C00000"/>
                </a:solidFill>
              </a:rPr>
              <a:t>monopsony power </a:t>
            </a:r>
            <a:r>
              <a:rPr lang="en-US" sz="1800" dirty="0">
                <a:solidFill>
                  <a:srgbClr val="C00000"/>
                </a:solidFill>
              </a:rPr>
              <a:t>by Anthem-Cigna may be </a:t>
            </a:r>
            <a:r>
              <a:rPr lang="en-US" sz="1800" i="1" dirty="0">
                <a:solidFill>
                  <a:srgbClr val="C00000"/>
                </a:solidFill>
              </a:rPr>
              <a:t>anticompetitive </a:t>
            </a:r>
            <a:r>
              <a:rPr lang="en-US" sz="1800" dirty="0"/>
              <a:t>because it may result in higher prices.” (Kavanaugh at 12-13).</a:t>
            </a:r>
          </a:p>
          <a:p>
            <a:endParaRPr lang="en-US" sz="1600" dirty="0"/>
          </a:p>
          <a:p>
            <a:endParaRPr lang="en-US" sz="1600" dirty="0"/>
          </a:p>
        </p:txBody>
      </p:sp>
      <p:sp>
        <p:nvSpPr>
          <p:cNvPr id="4" name="Slide Number Placeholder 3"/>
          <p:cNvSpPr>
            <a:spLocks noGrp="1"/>
          </p:cNvSpPr>
          <p:nvPr>
            <p:ph type="sldNum" sz="quarter" idx="12"/>
          </p:nvPr>
        </p:nvSpPr>
        <p:spPr/>
        <p:txBody>
          <a:bodyPr/>
          <a:lstStyle/>
          <a:p>
            <a:fld id="{97DA0D86-7EB4-4B7A-A8D3-D46CE2CF7D45}" type="slidenum">
              <a:rPr lang="en-US" smtClean="0"/>
              <a:t>25</a:t>
            </a:fld>
            <a:endParaRPr lang="en-US"/>
          </a:p>
        </p:txBody>
      </p:sp>
      <p:cxnSp>
        <p:nvCxnSpPr>
          <p:cNvPr id="5" name="Straight Arrow Connector 4">
            <a:extLst>
              <a:ext uri="{FF2B5EF4-FFF2-40B4-BE49-F238E27FC236}">
                <a16:creationId xmlns:a16="http://schemas.microsoft.com/office/drawing/2014/main" id="{C58B5635-F044-43AE-9C21-348CC138B6D4}"/>
              </a:ext>
            </a:extLst>
          </p:cNvPr>
          <p:cNvCxnSpPr>
            <a:cxnSpLocks/>
          </p:cNvCxnSpPr>
          <p:nvPr/>
        </p:nvCxnSpPr>
        <p:spPr>
          <a:xfrm flipH="1" flipV="1">
            <a:off x="7499746" y="5602634"/>
            <a:ext cx="576261" cy="21600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D7B630F-9AA0-4F65-B013-21F4DE820B9C}"/>
              </a:ext>
            </a:extLst>
          </p:cNvPr>
          <p:cNvSpPr txBox="1"/>
          <p:nvPr/>
        </p:nvSpPr>
        <p:spPr>
          <a:xfrm>
            <a:off x="8229600" y="4114800"/>
            <a:ext cx="3124200" cy="2031325"/>
          </a:xfrm>
          <a:prstGeom prst="rect">
            <a:avLst/>
          </a:prstGeom>
          <a:noFill/>
          <a:ln w="38100">
            <a:solidFill>
              <a:srgbClr val="0070C0"/>
            </a:solidFill>
          </a:ln>
        </p:spPr>
        <p:txBody>
          <a:bodyPr wrap="square" rtlCol="0">
            <a:spAutoFit/>
          </a:bodyPr>
          <a:lstStyle/>
          <a:p>
            <a:r>
              <a:rPr lang="en-US" b="1" dirty="0">
                <a:solidFill>
                  <a:srgbClr val="0070C0"/>
                </a:solidFill>
              </a:rPr>
              <a:t>Note interesting (and revealing) tone: bargaining power </a:t>
            </a:r>
            <a:r>
              <a:rPr lang="en-US" b="1" dirty="0">
                <a:solidFill>
                  <a:srgbClr val="C00000"/>
                </a:solidFill>
              </a:rPr>
              <a:t>IS </a:t>
            </a:r>
            <a:r>
              <a:rPr lang="en-US" b="1" dirty="0">
                <a:solidFill>
                  <a:srgbClr val="0070C0"/>
                </a:solidFill>
              </a:rPr>
              <a:t>procompetitive, whereas monopsony </a:t>
            </a:r>
            <a:r>
              <a:rPr lang="en-US" b="1" dirty="0">
                <a:solidFill>
                  <a:srgbClr val="C00000"/>
                </a:solidFill>
              </a:rPr>
              <a:t>MAY BE</a:t>
            </a:r>
            <a:r>
              <a:rPr lang="en-US" b="1" dirty="0">
                <a:solidFill>
                  <a:srgbClr val="0070C0"/>
                </a:solidFill>
              </a:rPr>
              <a:t> anticompetitive. </a:t>
            </a:r>
            <a:br>
              <a:rPr lang="en-US" b="1" dirty="0">
                <a:solidFill>
                  <a:srgbClr val="0070C0"/>
                </a:solidFill>
              </a:rPr>
            </a:br>
            <a:br>
              <a:rPr lang="en-US" b="1" dirty="0">
                <a:solidFill>
                  <a:srgbClr val="0070C0"/>
                </a:solidFill>
              </a:rPr>
            </a:br>
            <a:r>
              <a:rPr lang="en-US" b="1" dirty="0">
                <a:solidFill>
                  <a:srgbClr val="0070C0"/>
                </a:solidFill>
              </a:rPr>
              <a:t>It actually is the opposite</a:t>
            </a:r>
          </a:p>
        </p:txBody>
      </p:sp>
      <p:cxnSp>
        <p:nvCxnSpPr>
          <p:cNvPr id="13" name="Straight Arrow Connector 12">
            <a:extLst>
              <a:ext uri="{FF2B5EF4-FFF2-40B4-BE49-F238E27FC236}">
                <a16:creationId xmlns:a16="http://schemas.microsoft.com/office/drawing/2014/main" id="{AF218A42-E195-41FA-8945-D8E37245C8D0}"/>
              </a:ext>
            </a:extLst>
          </p:cNvPr>
          <p:cNvCxnSpPr>
            <a:cxnSpLocks/>
          </p:cNvCxnSpPr>
          <p:nvPr/>
        </p:nvCxnSpPr>
        <p:spPr>
          <a:xfrm flipH="1" flipV="1">
            <a:off x="7499746" y="4779274"/>
            <a:ext cx="576261" cy="21600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6442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Judge Kavanagh Reasoning: Bargaining Power and Lower Prices </a:t>
            </a:r>
          </a:p>
        </p:txBody>
      </p:sp>
      <p:sp>
        <p:nvSpPr>
          <p:cNvPr id="3" name="Content Placeholder 2"/>
          <p:cNvSpPr>
            <a:spLocks noGrp="1"/>
          </p:cNvSpPr>
          <p:nvPr>
            <p:ph idx="1"/>
          </p:nvPr>
        </p:nvSpPr>
        <p:spPr>
          <a:xfrm>
            <a:off x="609598" y="1638301"/>
            <a:ext cx="7620001" cy="4351338"/>
          </a:xfrm>
        </p:spPr>
        <p:txBody>
          <a:bodyPr>
            <a:noAutofit/>
          </a:bodyPr>
          <a:lstStyle/>
          <a:p>
            <a:pPr marL="0" indent="0">
              <a:buNone/>
            </a:pPr>
            <a:r>
              <a:rPr lang="en-US" sz="1800" dirty="0"/>
              <a:t>“… the insurers negotiate in advance with hospitals and doctors over the rates that will be charged to employers for their employees’ health care. </a:t>
            </a:r>
            <a:r>
              <a:rPr lang="en-US" sz="1800" dirty="0">
                <a:solidFill>
                  <a:srgbClr val="C00000"/>
                </a:solidFill>
              </a:rPr>
              <a:t>When insurers negotiate lower provider rates, employers save money on health care.”  </a:t>
            </a:r>
            <a:r>
              <a:rPr lang="en-US" sz="1800" dirty="0"/>
              <a:t>(Kavanaugh at 2).</a:t>
            </a:r>
          </a:p>
          <a:p>
            <a:pPr marL="0" indent="0">
              <a:buNone/>
            </a:pPr>
            <a:r>
              <a:rPr lang="en-US" sz="1800" dirty="0">
                <a:solidFill>
                  <a:srgbClr val="C00000"/>
                </a:solidFill>
              </a:rPr>
              <a:t>“… the record evidence overwhelmingly demonstrates that the merged Anthem-Cigna, with its additional market strength and negotiating power in the upstream market, would be able to negotiate lower provider rates from hospitals and doctors for healthcare services.” </a:t>
            </a:r>
            <a:r>
              <a:rPr lang="en-US" sz="1800" dirty="0"/>
              <a:t>(Kavanaugh at 4).</a:t>
            </a:r>
          </a:p>
          <a:p>
            <a:pPr marL="0" indent="0">
              <a:buNone/>
            </a:pPr>
            <a:r>
              <a:rPr lang="en-US" sz="1800" dirty="0"/>
              <a:t>“The record evidence also overwhelmingly demonstrates that the</a:t>
            </a:r>
            <a:r>
              <a:rPr lang="en-US" sz="1800" dirty="0">
                <a:solidFill>
                  <a:srgbClr val="C00000"/>
                </a:solidFill>
              </a:rPr>
              <a:t> medical cost savings </a:t>
            </a:r>
            <a:r>
              <a:rPr lang="en-US" sz="1800" dirty="0"/>
              <a:t>from the lower provider rates negotiated by Anthem-Cigna </a:t>
            </a:r>
            <a:r>
              <a:rPr lang="en-US" sz="1800" dirty="0">
                <a:solidFill>
                  <a:srgbClr val="C00000"/>
                </a:solidFill>
              </a:rPr>
              <a:t>would be largely if not entirely passed through to the large employers </a:t>
            </a:r>
            <a:r>
              <a:rPr lang="en-US" sz="1800" dirty="0"/>
              <a:t>that contract with Anthem-Cigna.” (Kavanaugh at 5).</a:t>
            </a:r>
          </a:p>
        </p:txBody>
      </p:sp>
      <p:sp>
        <p:nvSpPr>
          <p:cNvPr id="4" name="Slide Number Placeholder 3"/>
          <p:cNvSpPr>
            <a:spLocks noGrp="1"/>
          </p:cNvSpPr>
          <p:nvPr>
            <p:ph type="sldNum" sz="quarter" idx="12"/>
          </p:nvPr>
        </p:nvSpPr>
        <p:spPr/>
        <p:txBody>
          <a:bodyPr/>
          <a:lstStyle/>
          <a:p>
            <a:fld id="{97DA0D86-7EB4-4B7A-A8D3-D46CE2CF7D45}" type="slidenum">
              <a:rPr lang="en-US" smtClean="0"/>
              <a:t>26</a:t>
            </a:fld>
            <a:endParaRPr lang="en-US"/>
          </a:p>
        </p:txBody>
      </p:sp>
      <p:cxnSp>
        <p:nvCxnSpPr>
          <p:cNvPr id="5" name="Straight Arrow Connector 4">
            <a:extLst>
              <a:ext uri="{FF2B5EF4-FFF2-40B4-BE49-F238E27FC236}">
                <a16:creationId xmlns:a16="http://schemas.microsoft.com/office/drawing/2014/main" id="{154F35AF-3644-47CD-938E-71975BEBDEF4}"/>
              </a:ext>
            </a:extLst>
          </p:cNvPr>
          <p:cNvCxnSpPr>
            <a:cxnSpLocks/>
          </p:cNvCxnSpPr>
          <p:nvPr/>
        </p:nvCxnSpPr>
        <p:spPr>
          <a:xfrm flipH="1" flipV="1">
            <a:off x="8229599" y="4287555"/>
            <a:ext cx="933451" cy="8633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F1A6AA7-080B-465D-9F67-7ED7B3F09A11}"/>
              </a:ext>
            </a:extLst>
          </p:cNvPr>
          <p:cNvSpPr txBox="1"/>
          <p:nvPr/>
        </p:nvSpPr>
        <p:spPr>
          <a:xfrm>
            <a:off x="9364707" y="4065940"/>
            <a:ext cx="2389143" cy="923330"/>
          </a:xfrm>
          <a:prstGeom prst="rect">
            <a:avLst/>
          </a:prstGeom>
          <a:noFill/>
          <a:ln w="38100">
            <a:solidFill>
              <a:srgbClr val="0070C0"/>
            </a:solidFill>
          </a:ln>
        </p:spPr>
        <p:txBody>
          <a:bodyPr wrap="square" rtlCol="0">
            <a:spAutoFit/>
          </a:bodyPr>
          <a:lstStyle/>
          <a:p>
            <a:r>
              <a:rPr lang="en-US" b="1" dirty="0">
                <a:solidFill>
                  <a:srgbClr val="0070C0"/>
                </a:solidFill>
              </a:rPr>
              <a:t>Key </a:t>
            </a:r>
            <a:r>
              <a:rPr lang="en-US" b="1" i="1" u="sng" dirty="0">
                <a:solidFill>
                  <a:srgbClr val="0070C0"/>
                </a:solidFill>
              </a:rPr>
              <a:t>assumption</a:t>
            </a:r>
            <a:r>
              <a:rPr lang="en-US" b="1" dirty="0">
                <a:solidFill>
                  <a:srgbClr val="0070C0"/>
                </a:solidFill>
              </a:rPr>
              <a:t>: </a:t>
            </a:r>
            <a:br>
              <a:rPr lang="en-US" b="1" dirty="0">
                <a:solidFill>
                  <a:srgbClr val="0070C0"/>
                </a:solidFill>
              </a:rPr>
            </a:br>
            <a:r>
              <a:rPr lang="en-US" b="1" dirty="0">
                <a:solidFill>
                  <a:srgbClr val="0070C0"/>
                </a:solidFill>
              </a:rPr>
              <a:t>Pass-Thru actually was not clearly proved</a:t>
            </a:r>
          </a:p>
        </p:txBody>
      </p:sp>
    </p:spTree>
    <p:extLst>
      <p:ext uri="{BB962C8B-B14F-4D97-AF65-F5344CB8AC3E}">
        <p14:creationId xmlns:p14="http://schemas.microsoft.com/office/powerpoint/2010/main" val="38720663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274638"/>
            <a:ext cx="11201400" cy="1143000"/>
          </a:xfrm>
        </p:spPr>
        <p:txBody>
          <a:bodyPr>
            <a:noAutofit/>
          </a:bodyPr>
          <a:lstStyle/>
          <a:p>
            <a:r>
              <a:rPr lang="en-US" dirty="0"/>
              <a:t>Majority Rebuttal: Bargaining Power and Pass-On to Consumers</a:t>
            </a:r>
          </a:p>
        </p:txBody>
      </p:sp>
      <p:sp>
        <p:nvSpPr>
          <p:cNvPr id="3" name="Content Placeholder 2"/>
          <p:cNvSpPr>
            <a:spLocks noGrp="1"/>
          </p:cNvSpPr>
          <p:nvPr>
            <p:ph idx="1"/>
          </p:nvPr>
        </p:nvSpPr>
        <p:spPr>
          <a:xfrm>
            <a:off x="561976" y="1568450"/>
            <a:ext cx="8515350" cy="4351338"/>
          </a:xfrm>
        </p:spPr>
        <p:txBody>
          <a:bodyPr>
            <a:normAutofit fontScale="92500" lnSpcReduction="20000"/>
          </a:bodyPr>
          <a:lstStyle/>
          <a:p>
            <a:pPr marL="0" indent="0">
              <a:buNone/>
            </a:pPr>
            <a:r>
              <a:rPr lang="en-US" sz="2000" dirty="0"/>
              <a:t>“The dissenting opinion also founders on the </a:t>
            </a:r>
            <a:r>
              <a:rPr lang="en-US" sz="2000" dirty="0">
                <a:solidFill>
                  <a:srgbClr val="C00000"/>
                </a:solidFill>
              </a:rPr>
              <a:t>mistaken belief that any exercise of increased bargaining power short of monopsony is procompetitive</a:t>
            </a:r>
            <a:r>
              <a:rPr lang="en-US" sz="2000" dirty="0"/>
              <a:t>. But securing a product at a lower cost due to increased bargaining power is </a:t>
            </a:r>
            <a:r>
              <a:rPr lang="en-US" sz="2000" dirty="0">
                <a:solidFill>
                  <a:srgbClr val="C00000"/>
                </a:solidFill>
              </a:rPr>
              <a:t>not a procompetitive efficiency when doing so “simply transfers income from supplier to purchaser without any resource savings</a:t>
            </a:r>
            <a:r>
              <a:rPr lang="en-US" sz="2000" dirty="0"/>
              <a:t>.” AREEDA &amp; HOVENKAMP, </a:t>
            </a:r>
            <a:r>
              <a:rPr lang="en-US" sz="2000" i="1" dirty="0"/>
              <a:t>supra</a:t>
            </a:r>
            <a:r>
              <a:rPr lang="en-US" sz="2000" dirty="0"/>
              <a:t>, ¶ 975i, at 106. (Millett Concurrence at 5).</a:t>
            </a:r>
          </a:p>
          <a:p>
            <a:pPr marL="0" indent="0">
              <a:buNone/>
            </a:pPr>
            <a:endParaRPr lang="en-US" sz="2000" dirty="0"/>
          </a:p>
          <a:p>
            <a:pPr marL="0" indent="0">
              <a:buNone/>
            </a:pPr>
            <a:r>
              <a:rPr lang="en-US" sz="2000" dirty="0">
                <a:solidFill>
                  <a:srgbClr val="C00000"/>
                </a:solidFill>
              </a:rPr>
              <a:t>The district court also expressed doubt </a:t>
            </a:r>
            <a:r>
              <a:rPr lang="en-US" sz="2000" dirty="0"/>
              <a:t>as to whether the type of efficiencies claimed by Anthem, which merely redistribute wealth from providers to Anthem and its customers rather than creating new value, </a:t>
            </a:r>
            <a:r>
              <a:rPr lang="en-US" sz="2000" dirty="0">
                <a:solidFill>
                  <a:srgbClr val="C00000"/>
                </a:solidFill>
              </a:rPr>
              <a:t>are even cognizable under Section 7. </a:t>
            </a:r>
            <a:r>
              <a:rPr lang="en-US" sz="2000" dirty="0"/>
              <a:t>(Rogers at 11).</a:t>
            </a:r>
          </a:p>
          <a:p>
            <a:pPr marL="0" indent="0">
              <a:buNone/>
            </a:pPr>
            <a:endParaRPr lang="en-US" sz="2000" dirty="0"/>
          </a:p>
          <a:p>
            <a:pPr marL="0" indent="0">
              <a:buNone/>
            </a:pPr>
            <a:r>
              <a:rPr lang="en-US" sz="2200" dirty="0"/>
              <a:t>“To the extent that some medical savings would be achieved for Cigna customers at the bargaining table due to the combined company’s volume, </a:t>
            </a:r>
            <a:r>
              <a:rPr lang="en-US" sz="2200" dirty="0">
                <a:solidFill>
                  <a:srgbClr val="C00000"/>
                </a:solidFill>
              </a:rPr>
              <a:t>the district court expressed concern over how long such savings would take to be realized</a:t>
            </a:r>
            <a:r>
              <a:rPr lang="en-US" sz="2200" dirty="0"/>
              <a:t>.” (Rogers at 32).</a:t>
            </a:r>
          </a:p>
          <a:p>
            <a:pPr marL="0" indent="0">
              <a:buNone/>
            </a:pPr>
            <a:endParaRPr lang="en-US" sz="1400" dirty="0"/>
          </a:p>
          <a:p>
            <a:pPr marL="0" indent="0">
              <a:buNone/>
            </a:pPr>
            <a:endParaRPr lang="en-US" sz="1800" dirty="0"/>
          </a:p>
          <a:p>
            <a:pPr marL="0" indent="0">
              <a:buNone/>
            </a:pPr>
            <a:endParaRPr lang="en-US" sz="2000" dirty="0"/>
          </a:p>
        </p:txBody>
      </p:sp>
      <p:sp>
        <p:nvSpPr>
          <p:cNvPr id="4" name="Slide Number Placeholder 3"/>
          <p:cNvSpPr>
            <a:spLocks noGrp="1"/>
          </p:cNvSpPr>
          <p:nvPr>
            <p:ph type="sldNum" sz="quarter" idx="12"/>
          </p:nvPr>
        </p:nvSpPr>
        <p:spPr/>
        <p:txBody>
          <a:bodyPr/>
          <a:lstStyle/>
          <a:p>
            <a:fld id="{97DA0D86-7EB4-4B7A-A8D3-D46CE2CF7D45}" type="slidenum">
              <a:rPr lang="en-US" smtClean="0"/>
              <a:t>27</a:t>
            </a:fld>
            <a:endParaRPr lang="en-US"/>
          </a:p>
        </p:txBody>
      </p:sp>
      <p:cxnSp>
        <p:nvCxnSpPr>
          <p:cNvPr id="5" name="Straight Arrow Connector 4">
            <a:extLst>
              <a:ext uri="{FF2B5EF4-FFF2-40B4-BE49-F238E27FC236}">
                <a16:creationId xmlns:a16="http://schemas.microsoft.com/office/drawing/2014/main" id="{C4E201EB-11BE-4143-B596-AF98F7735F79}"/>
              </a:ext>
            </a:extLst>
          </p:cNvPr>
          <p:cNvCxnSpPr>
            <a:cxnSpLocks/>
          </p:cNvCxnSpPr>
          <p:nvPr/>
        </p:nvCxnSpPr>
        <p:spPr>
          <a:xfrm flipH="1" flipV="1">
            <a:off x="8143875" y="2688675"/>
            <a:ext cx="933451" cy="8633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A6CF9B7-7EAA-45D5-BED6-500B21B40ED5}"/>
              </a:ext>
            </a:extLst>
          </p:cNvPr>
          <p:cNvSpPr txBox="1"/>
          <p:nvPr/>
        </p:nvSpPr>
        <p:spPr>
          <a:xfrm>
            <a:off x="9536157" y="2500764"/>
            <a:ext cx="2389143" cy="369332"/>
          </a:xfrm>
          <a:prstGeom prst="rect">
            <a:avLst/>
          </a:prstGeom>
          <a:noFill/>
          <a:ln w="38100">
            <a:solidFill>
              <a:srgbClr val="0070C0"/>
            </a:solidFill>
          </a:ln>
        </p:spPr>
        <p:txBody>
          <a:bodyPr wrap="square" rtlCol="0">
            <a:spAutoFit/>
          </a:bodyPr>
          <a:lstStyle/>
          <a:p>
            <a:r>
              <a:rPr lang="en-US" b="1" dirty="0">
                <a:solidFill>
                  <a:srgbClr val="0070C0"/>
                </a:solidFill>
              </a:rPr>
              <a:t>Key role of Pass-Thru</a:t>
            </a:r>
          </a:p>
        </p:txBody>
      </p:sp>
      <p:cxnSp>
        <p:nvCxnSpPr>
          <p:cNvPr id="7" name="Straight Arrow Connector 6">
            <a:extLst>
              <a:ext uri="{FF2B5EF4-FFF2-40B4-BE49-F238E27FC236}">
                <a16:creationId xmlns:a16="http://schemas.microsoft.com/office/drawing/2014/main" id="{B83F3B0B-80FA-44A3-87AB-0FEA80F32DF5}"/>
              </a:ext>
            </a:extLst>
          </p:cNvPr>
          <p:cNvCxnSpPr>
            <a:cxnSpLocks/>
          </p:cNvCxnSpPr>
          <p:nvPr/>
        </p:nvCxnSpPr>
        <p:spPr>
          <a:xfrm flipH="1" flipV="1">
            <a:off x="8143874" y="5289550"/>
            <a:ext cx="933451" cy="8633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F2B7E9F-EC06-4552-8F4C-A1DBAE9CB4BF}"/>
              </a:ext>
            </a:extLst>
          </p:cNvPr>
          <p:cNvSpPr txBox="1"/>
          <p:nvPr/>
        </p:nvSpPr>
        <p:spPr>
          <a:xfrm>
            <a:off x="9345657" y="4998983"/>
            <a:ext cx="2389143" cy="646331"/>
          </a:xfrm>
          <a:prstGeom prst="rect">
            <a:avLst/>
          </a:prstGeom>
          <a:noFill/>
          <a:ln w="38100">
            <a:solidFill>
              <a:srgbClr val="0070C0"/>
            </a:solidFill>
          </a:ln>
        </p:spPr>
        <p:txBody>
          <a:bodyPr wrap="square" rtlCol="0">
            <a:spAutoFit/>
          </a:bodyPr>
          <a:lstStyle/>
          <a:p>
            <a:r>
              <a:rPr lang="en-US" b="1" dirty="0">
                <a:solidFill>
                  <a:srgbClr val="0070C0"/>
                </a:solidFill>
              </a:rPr>
              <a:t>Also, achieving savings may take time</a:t>
            </a:r>
          </a:p>
        </p:txBody>
      </p:sp>
    </p:spTree>
    <p:extLst>
      <p:ext uri="{BB962C8B-B14F-4D97-AF65-F5344CB8AC3E}">
        <p14:creationId xmlns:p14="http://schemas.microsoft.com/office/powerpoint/2010/main" val="1942500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675" y="365125"/>
            <a:ext cx="11249025" cy="1325563"/>
          </a:xfrm>
        </p:spPr>
        <p:txBody>
          <a:bodyPr>
            <a:normAutofit/>
          </a:bodyPr>
          <a:lstStyle/>
          <a:p>
            <a:r>
              <a:rPr lang="en-US" dirty="0"/>
              <a:t>Majority Rogers Rebuttal: Adverse Quality Effects of Lower Prices </a:t>
            </a:r>
          </a:p>
        </p:txBody>
      </p:sp>
      <p:sp>
        <p:nvSpPr>
          <p:cNvPr id="3" name="Content Placeholder 2"/>
          <p:cNvSpPr>
            <a:spLocks noGrp="1"/>
          </p:cNvSpPr>
          <p:nvPr>
            <p:ph idx="1"/>
          </p:nvPr>
        </p:nvSpPr>
        <p:spPr>
          <a:xfrm>
            <a:off x="838200" y="1844675"/>
            <a:ext cx="10515600" cy="4351338"/>
          </a:xfrm>
        </p:spPr>
        <p:txBody>
          <a:bodyPr/>
          <a:lstStyle/>
          <a:p>
            <a:pPr marL="0" indent="0">
              <a:buNone/>
            </a:pPr>
            <a:r>
              <a:rPr lang="en-US" dirty="0"/>
              <a:t> </a:t>
            </a:r>
          </a:p>
        </p:txBody>
      </p:sp>
      <p:sp>
        <p:nvSpPr>
          <p:cNvPr id="4" name="Slide Number Placeholder 3"/>
          <p:cNvSpPr>
            <a:spLocks noGrp="1"/>
          </p:cNvSpPr>
          <p:nvPr>
            <p:ph type="sldNum" sz="quarter" idx="12"/>
          </p:nvPr>
        </p:nvSpPr>
        <p:spPr/>
        <p:txBody>
          <a:bodyPr/>
          <a:lstStyle/>
          <a:p>
            <a:fld id="{97DA0D86-7EB4-4B7A-A8D3-D46CE2CF7D45}" type="slidenum">
              <a:rPr lang="en-US" smtClean="0"/>
              <a:t>28</a:t>
            </a:fld>
            <a:endParaRPr lang="en-US"/>
          </a:p>
        </p:txBody>
      </p:sp>
      <p:sp>
        <p:nvSpPr>
          <p:cNvPr id="5" name="Rectangle 4"/>
          <p:cNvSpPr/>
          <p:nvPr/>
        </p:nvSpPr>
        <p:spPr>
          <a:xfrm>
            <a:off x="923925" y="1825625"/>
            <a:ext cx="7362825" cy="4401205"/>
          </a:xfrm>
          <a:prstGeom prst="rect">
            <a:avLst/>
          </a:prstGeom>
        </p:spPr>
        <p:txBody>
          <a:bodyPr wrap="square">
            <a:spAutoFit/>
          </a:bodyPr>
          <a:lstStyle/>
          <a:p>
            <a:r>
              <a:rPr lang="en-US" sz="2000" dirty="0"/>
              <a:t>“Additionally, the dissent fails to recognize that </a:t>
            </a:r>
            <a:r>
              <a:rPr lang="en-US" sz="2000" dirty="0">
                <a:solidFill>
                  <a:srgbClr val="C00000"/>
                </a:solidFill>
              </a:rPr>
              <a:t>lower prices  may arise due to, or ultimately lead to, a decrease in product quality</a:t>
            </a:r>
            <a:r>
              <a:rPr lang="en-US" sz="2000" dirty="0"/>
              <a:t>. Everyone would agree that rock-bottom provider rates seem beneficial to consumers, but when those rock-bottom prices lead to </a:t>
            </a:r>
            <a:r>
              <a:rPr lang="en-US" sz="2000" dirty="0">
                <a:solidFill>
                  <a:srgbClr val="C00000"/>
                </a:solidFill>
              </a:rPr>
              <a:t>inferior medical services</a:t>
            </a:r>
            <a:r>
              <a:rPr lang="en-US" sz="2000" dirty="0"/>
              <a:t>, any benefit to the consumers’ wallets is diminished by the harm to their health.” (Rogers at 37).</a:t>
            </a:r>
          </a:p>
          <a:p>
            <a:endParaRPr lang="en-US" sz="2000" dirty="0"/>
          </a:p>
          <a:p>
            <a:r>
              <a:rPr lang="en-US" sz="2000" dirty="0"/>
              <a:t>And </a:t>
            </a:r>
            <a:r>
              <a:rPr lang="en-US" sz="2000" dirty="0">
                <a:solidFill>
                  <a:srgbClr val="C00000"/>
                </a:solidFill>
              </a:rPr>
              <a:t>a decrease in product quality is not merely speculative here </a:t>
            </a:r>
            <a:r>
              <a:rPr lang="en-US" sz="2000" dirty="0"/>
              <a:t>— every dollar of medical cost savings realized by consumers will come at the expense of providers. It thus is quite plausible that paid less, the medical providers will provide less. </a:t>
            </a:r>
            <a:r>
              <a:rPr lang="en-US" sz="2000" dirty="0">
                <a:solidFill>
                  <a:srgbClr val="C00000"/>
                </a:solidFill>
              </a:rPr>
              <a:t>These inconvenient facts do not jibe with the dissent’s superficial, thirty-thousand-foot view of this case, and it is thus unsurprising that they are addressed in passing, if at all.” </a:t>
            </a:r>
            <a:r>
              <a:rPr lang="en-US" sz="2000" dirty="0"/>
              <a:t>(Rogers at 38).</a:t>
            </a:r>
          </a:p>
        </p:txBody>
      </p:sp>
      <p:cxnSp>
        <p:nvCxnSpPr>
          <p:cNvPr id="6" name="Straight Arrow Connector 5">
            <a:extLst>
              <a:ext uri="{FF2B5EF4-FFF2-40B4-BE49-F238E27FC236}">
                <a16:creationId xmlns:a16="http://schemas.microsoft.com/office/drawing/2014/main" id="{1550CCE2-95F7-457A-AB48-6F2ACA5866A6}"/>
              </a:ext>
            </a:extLst>
          </p:cNvPr>
          <p:cNvCxnSpPr>
            <a:cxnSpLocks/>
          </p:cNvCxnSpPr>
          <p:nvPr/>
        </p:nvCxnSpPr>
        <p:spPr>
          <a:xfrm flipH="1" flipV="1">
            <a:off x="8345533" y="3342670"/>
            <a:ext cx="884192" cy="54353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6A4D7D9-A4A0-422C-AE65-8757D2051142}"/>
              </a:ext>
            </a:extLst>
          </p:cNvPr>
          <p:cNvSpPr txBox="1"/>
          <p:nvPr/>
        </p:nvSpPr>
        <p:spPr>
          <a:xfrm>
            <a:off x="9564732" y="3777114"/>
            <a:ext cx="2389143" cy="923330"/>
          </a:xfrm>
          <a:prstGeom prst="rect">
            <a:avLst/>
          </a:prstGeom>
          <a:noFill/>
          <a:ln w="38100">
            <a:solidFill>
              <a:srgbClr val="0070C0"/>
            </a:solidFill>
          </a:ln>
        </p:spPr>
        <p:txBody>
          <a:bodyPr wrap="square" rtlCol="0">
            <a:spAutoFit/>
          </a:bodyPr>
          <a:lstStyle/>
          <a:p>
            <a:r>
              <a:rPr lang="en-US" b="1" dirty="0">
                <a:solidFill>
                  <a:srgbClr val="0070C0"/>
                </a:solidFill>
              </a:rPr>
              <a:t>Lower prices may lead to lower quality medical services</a:t>
            </a:r>
          </a:p>
        </p:txBody>
      </p:sp>
      <p:cxnSp>
        <p:nvCxnSpPr>
          <p:cNvPr id="8" name="Straight Arrow Connector 7">
            <a:extLst>
              <a:ext uri="{FF2B5EF4-FFF2-40B4-BE49-F238E27FC236}">
                <a16:creationId xmlns:a16="http://schemas.microsoft.com/office/drawing/2014/main" id="{B55973D8-ACAD-499C-9C03-EE86D7BCFD4F}"/>
              </a:ext>
            </a:extLst>
          </p:cNvPr>
          <p:cNvCxnSpPr>
            <a:cxnSpLocks/>
          </p:cNvCxnSpPr>
          <p:nvPr/>
        </p:nvCxnSpPr>
        <p:spPr>
          <a:xfrm flipH="1">
            <a:off x="8286751" y="4238779"/>
            <a:ext cx="942974" cy="48147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79832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Far Would this Bargaining Power Reasoning Go?</a:t>
            </a:r>
          </a:p>
        </p:txBody>
      </p:sp>
      <p:sp>
        <p:nvSpPr>
          <p:cNvPr id="3" name="Content Placeholder 2"/>
          <p:cNvSpPr>
            <a:spLocks noGrp="1"/>
          </p:cNvSpPr>
          <p:nvPr>
            <p:ph idx="1"/>
          </p:nvPr>
        </p:nvSpPr>
        <p:spPr>
          <a:xfrm>
            <a:off x="838200" y="1825624"/>
            <a:ext cx="7581900" cy="4765676"/>
          </a:xfrm>
        </p:spPr>
        <p:txBody>
          <a:bodyPr>
            <a:normAutofit fontScale="92500" lnSpcReduction="10000"/>
          </a:bodyPr>
          <a:lstStyle/>
          <a:p>
            <a:r>
              <a:rPr lang="en-US" sz="2400" dirty="0"/>
              <a:t>Suppose that merger involves firms that </a:t>
            </a:r>
            <a:r>
              <a:rPr lang="en-US" sz="2400" i="1" dirty="0">
                <a:solidFill>
                  <a:srgbClr val="C00000"/>
                </a:solidFill>
              </a:rPr>
              <a:t>do not compete downstream in output market</a:t>
            </a:r>
            <a:r>
              <a:rPr lang="en-US" sz="2400" dirty="0"/>
              <a:t>, but do compete for workers, who have some market power.  </a:t>
            </a:r>
          </a:p>
          <a:p>
            <a:pPr lvl="1"/>
            <a:r>
              <a:rPr lang="en-US" sz="2000" dirty="0"/>
              <a:t>Suppose greater scale after merger countervails worker power and allow the buyers to negotiate lower wages, which get passed on to consumers (i.e., not classical monopsony)</a:t>
            </a:r>
          </a:p>
          <a:p>
            <a:r>
              <a:rPr lang="en-US" sz="2400" dirty="0"/>
              <a:t>Suppose that the firms do not merge, but merely </a:t>
            </a:r>
            <a:r>
              <a:rPr lang="en-US" sz="2400" dirty="0">
                <a:solidFill>
                  <a:srgbClr val="C00000"/>
                </a:solidFill>
              </a:rPr>
              <a:t>agree to pay lower wages</a:t>
            </a:r>
            <a:r>
              <a:rPr lang="en-US" sz="2400" dirty="0"/>
              <a:t>, with the same effects.  </a:t>
            </a:r>
          </a:p>
          <a:p>
            <a:r>
              <a:rPr lang="en-US" sz="2400" i="1" dirty="0"/>
              <a:t>Would this otherwise “naked restraint” be considered procompetitive, or subject to some type of balancing under the rule of reason?</a:t>
            </a:r>
          </a:p>
          <a:p>
            <a:r>
              <a:rPr lang="en-US" sz="2400" dirty="0">
                <a:solidFill>
                  <a:srgbClr val="C00000"/>
                </a:solidFill>
              </a:rPr>
              <a:t>In </a:t>
            </a:r>
            <a:r>
              <a:rPr lang="en-US" sz="2400" i="1" dirty="0">
                <a:solidFill>
                  <a:srgbClr val="C00000"/>
                </a:solidFill>
              </a:rPr>
              <a:t>Alston</a:t>
            </a:r>
            <a:r>
              <a:rPr lang="en-US" sz="2400" dirty="0">
                <a:solidFill>
                  <a:srgbClr val="C00000"/>
                </a:solidFill>
              </a:rPr>
              <a:t>, Justice Kavanaugh seemed unwilling to allow NCAA to restrict payments to athletes on the grounds that college football consumers may benefit from a product based on not payment student-athletes</a:t>
            </a:r>
          </a:p>
        </p:txBody>
      </p:sp>
      <p:sp>
        <p:nvSpPr>
          <p:cNvPr id="4" name="Slide Number Placeholder 3"/>
          <p:cNvSpPr>
            <a:spLocks noGrp="1"/>
          </p:cNvSpPr>
          <p:nvPr>
            <p:ph type="sldNum" sz="quarter" idx="12"/>
          </p:nvPr>
        </p:nvSpPr>
        <p:spPr/>
        <p:txBody>
          <a:bodyPr/>
          <a:lstStyle/>
          <a:p>
            <a:fld id="{97DA0D86-7EB4-4B7A-A8D3-D46CE2CF7D45}" type="slidenum">
              <a:rPr lang="en-US" smtClean="0"/>
              <a:t>29</a:t>
            </a:fld>
            <a:endParaRPr lang="en-US"/>
          </a:p>
        </p:txBody>
      </p:sp>
    </p:spTree>
    <p:extLst>
      <p:ext uri="{BB962C8B-B14F-4D97-AF65-F5344CB8AC3E}">
        <p14:creationId xmlns:p14="http://schemas.microsoft.com/office/powerpoint/2010/main" val="2770357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770063" y="930276"/>
            <a:ext cx="7772400" cy="822325"/>
          </a:xfrm>
        </p:spPr>
        <p:txBody>
          <a:bodyPr>
            <a:normAutofit/>
          </a:bodyPr>
          <a:lstStyle/>
          <a:p>
            <a:pPr eaLnBrk="1" hangingPunct="1"/>
            <a:r>
              <a:rPr lang="en-US" altLang="en-US" dirty="0">
                <a:latin typeface="Times New Roman" pitchFamily="18" charset="0"/>
                <a:cs typeface="Times New Roman" pitchFamily="18" charset="0"/>
              </a:rPr>
              <a:t>1960s Merger Law &amp; Efficiencies</a:t>
            </a:r>
          </a:p>
        </p:txBody>
      </p:sp>
      <p:sp>
        <p:nvSpPr>
          <p:cNvPr id="11267" name="Content Placeholder 2"/>
          <p:cNvSpPr>
            <a:spLocks noGrp="1"/>
          </p:cNvSpPr>
          <p:nvPr>
            <p:ph idx="1"/>
          </p:nvPr>
        </p:nvSpPr>
        <p:spPr>
          <a:xfrm>
            <a:off x="441960" y="1823221"/>
            <a:ext cx="7435215" cy="4104503"/>
          </a:xfrm>
        </p:spPr>
        <p:txBody>
          <a:bodyPr>
            <a:normAutofit lnSpcReduction="10000"/>
          </a:bodyPr>
          <a:lstStyle/>
          <a:p>
            <a:pPr eaLnBrk="1" hangingPunct="1"/>
            <a:r>
              <a:rPr lang="en-US" altLang="en-US" i="1" dirty="0">
                <a:latin typeface="Times New Roman" pitchFamily="18" charset="0"/>
                <a:cs typeface="Times New Roman" pitchFamily="18" charset="0"/>
              </a:rPr>
              <a:t>Brown Shoe </a:t>
            </a:r>
            <a:r>
              <a:rPr lang="en-US" altLang="en-US" dirty="0">
                <a:latin typeface="Times New Roman" pitchFamily="18" charset="0"/>
                <a:cs typeface="Times New Roman" pitchFamily="18" charset="0"/>
              </a:rPr>
              <a:t>(1962)</a:t>
            </a:r>
          </a:p>
          <a:p>
            <a:pPr lvl="1" eaLnBrk="1" hangingPunct="1"/>
            <a:r>
              <a:rPr lang="en-US" altLang="en-US" dirty="0">
                <a:latin typeface="Times New Roman" pitchFamily="18" charset="0"/>
                <a:cs typeface="Times New Roman" pitchFamily="18" charset="0"/>
              </a:rPr>
              <a:t> </a:t>
            </a:r>
            <a:r>
              <a:rPr lang="en-US" altLang="en-US" u="sng" dirty="0">
                <a:latin typeface="Times New Roman" pitchFamily="18" charset="0"/>
                <a:cs typeface="Times New Roman" pitchFamily="18" charset="0"/>
              </a:rPr>
              <a:t>Efficiency as an “</a:t>
            </a:r>
            <a:r>
              <a:rPr lang="en-US" altLang="en-US" i="1" u="sng" dirty="0">
                <a:latin typeface="Times New Roman" pitchFamily="18" charset="0"/>
                <a:cs typeface="Times New Roman" pitchFamily="18" charset="0"/>
              </a:rPr>
              <a:t>offense</a:t>
            </a:r>
            <a:r>
              <a:rPr lang="en-US" altLang="en-US" u="sng" dirty="0">
                <a:latin typeface="Times New Roman" pitchFamily="18" charset="0"/>
                <a:cs typeface="Times New Roman" pitchFamily="18" charset="0"/>
              </a:rPr>
              <a:t>”</a:t>
            </a:r>
            <a:r>
              <a:rPr lang="en-US" altLang="en-US" dirty="0">
                <a:latin typeface="Times New Roman" pitchFamily="18" charset="0"/>
                <a:cs typeface="Times New Roman" pitchFamily="18" charset="0"/>
              </a:rPr>
              <a:t>:– If merger harms smaller rivals, then it can count </a:t>
            </a:r>
            <a:r>
              <a:rPr lang="en-US" altLang="en-US" i="1" dirty="0">
                <a:latin typeface="Times New Roman" pitchFamily="18" charset="0"/>
                <a:cs typeface="Times New Roman" pitchFamily="18" charset="0"/>
              </a:rPr>
              <a:t>against</a:t>
            </a:r>
            <a:r>
              <a:rPr lang="en-US" altLang="en-US" dirty="0">
                <a:latin typeface="Times New Roman" pitchFamily="18" charset="0"/>
                <a:cs typeface="Times New Roman" pitchFamily="18" charset="0"/>
              </a:rPr>
              <a:t> a merger</a:t>
            </a:r>
          </a:p>
          <a:p>
            <a:pPr eaLnBrk="1" hangingPunct="1"/>
            <a:r>
              <a:rPr lang="en-US" altLang="en-US" i="1" dirty="0">
                <a:latin typeface="Times New Roman" pitchFamily="18" charset="0"/>
                <a:cs typeface="Times New Roman" pitchFamily="18" charset="0"/>
              </a:rPr>
              <a:t>Procter &amp; Gamble </a:t>
            </a:r>
            <a:r>
              <a:rPr lang="en-US" altLang="en-US" dirty="0">
                <a:latin typeface="Times New Roman" pitchFamily="18" charset="0"/>
                <a:cs typeface="Times New Roman" pitchFamily="18" charset="0"/>
              </a:rPr>
              <a:t>(1967)</a:t>
            </a:r>
          </a:p>
          <a:p>
            <a:pPr lvl="1" eaLnBrk="1" hangingPunct="1"/>
            <a:r>
              <a:rPr lang="en-US" altLang="en-US" u="sng" dirty="0">
                <a:latin typeface="Times New Roman" pitchFamily="18" charset="0"/>
                <a:cs typeface="Times New Roman" pitchFamily="18" charset="0"/>
              </a:rPr>
              <a:t>Efficiency not a </a:t>
            </a:r>
            <a:r>
              <a:rPr lang="en-US" altLang="en-US" i="1" u="sng" dirty="0">
                <a:latin typeface="Times New Roman" pitchFamily="18" charset="0"/>
                <a:cs typeface="Times New Roman" pitchFamily="18" charset="0"/>
              </a:rPr>
              <a:t>defense</a:t>
            </a:r>
            <a:r>
              <a:rPr lang="en-US" altLang="en-US" dirty="0">
                <a:latin typeface="Times New Roman" pitchFamily="18" charset="0"/>
                <a:cs typeface="Times New Roman" pitchFamily="18" charset="0"/>
              </a:rPr>
              <a:t>: </a:t>
            </a:r>
            <a:r>
              <a:rPr lang="en-US" altLang="en-US" dirty="0">
                <a:solidFill>
                  <a:srgbClr val="C00000"/>
                </a:solidFill>
                <a:latin typeface="Times New Roman" pitchFamily="18" charset="0"/>
                <a:cs typeface="Times New Roman" pitchFamily="18" charset="0"/>
              </a:rPr>
              <a:t>“</a:t>
            </a:r>
            <a:r>
              <a:rPr lang="en-US" altLang="en-US" b="1" i="1" dirty="0">
                <a:solidFill>
                  <a:srgbClr val="C00000"/>
                </a:solidFill>
                <a:latin typeface="Times New Roman" pitchFamily="18" charset="0"/>
                <a:cs typeface="Times New Roman" pitchFamily="18" charset="0"/>
              </a:rPr>
              <a:t>Possible economies cannot be used as a defense to illegality</a:t>
            </a:r>
            <a:r>
              <a:rPr lang="en-US" altLang="en-US" dirty="0">
                <a:solidFill>
                  <a:srgbClr val="C00000"/>
                </a:solidFill>
                <a:latin typeface="Times New Roman" pitchFamily="18" charset="0"/>
                <a:cs typeface="Times New Roman" pitchFamily="18" charset="0"/>
              </a:rPr>
              <a:t>. </a:t>
            </a:r>
            <a:r>
              <a:rPr lang="en-US" altLang="en-US" dirty="0">
                <a:latin typeface="Times New Roman" pitchFamily="18" charset="0"/>
                <a:cs typeface="Times New Roman" pitchFamily="18" charset="0"/>
              </a:rPr>
              <a:t>Congress was aware that some mergers which lessen competition may also result in economies but it struck the balance in favor of protecting competition.” (citing </a:t>
            </a:r>
            <a:r>
              <a:rPr lang="en-US" altLang="en-US" i="1" dirty="0">
                <a:latin typeface="Times New Roman" pitchFamily="18" charset="0"/>
                <a:cs typeface="Times New Roman" pitchFamily="18" charset="0"/>
              </a:rPr>
              <a:t>Brown Shoe)</a:t>
            </a:r>
          </a:p>
          <a:p>
            <a:r>
              <a:rPr lang="en-US" altLang="en-US" i="1" dirty="0">
                <a:solidFill>
                  <a:srgbClr val="C00000"/>
                </a:solidFill>
                <a:latin typeface="Times New Roman" pitchFamily="18" charset="0"/>
                <a:cs typeface="Times New Roman" pitchFamily="18" charset="0"/>
              </a:rPr>
              <a:t>But the Tide Turned</a:t>
            </a:r>
          </a:p>
        </p:txBody>
      </p:sp>
      <p:sp>
        <p:nvSpPr>
          <p:cNvPr id="1126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defRPr>
            </a:lvl1pPr>
            <a:lvl2pPr>
              <a:defRPr sz="2800">
                <a:solidFill>
                  <a:schemeClr val="tx1"/>
                </a:solidFill>
                <a:latin typeface="Arial" charset="0"/>
              </a:defRPr>
            </a:lvl2pPr>
            <a:lvl3pPr>
              <a:defRPr sz="2400">
                <a:solidFill>
                  <a:schemeClr val="tx1"/>
                </a:solidFill>
                <a:latin typeface="Arial" charset="0"/>
              </a:defRPr>
            </a:lvl3pPr>
            <a:lvl4pPr>
              <a:defRPr sz="2000">
                <a:solidFill>
                  <a:schemeClr val="tx1"/>
                </a:solidFill>
                <a:latin typeface="Arial" charset="0"/>
              </a:defRPr>
            </a:lvl4pPr>
            <a:lvl5pPr>
              <a:defRPr sz="2000">
                <a:solidFill>
                  <a:schemeClr val="tx1"/>
                </a:solidFill>
                <a:latin typeface="Arial" charset="0"/>
              </a:defRPr>
            </a:lvl5pPr>
            <a:lvl6pPr eaLnBrk="0" hangingPunct="0">
              <a:defRPr sz="2000">
                <a:solidFill>
                  <a:schemeClr val="tx1"/>
                </a:solidFill>
                <a:latin typeface="Arial" charset="0"/>
              </a:defRPr>
            </a:lvl6pPr>
            <a:lvl7pPr eaLnBrk="0" hangingPunct="0">
              <a:defRPr sz="2000">
                <a:solidFill>
                  <a:schemeClr val="tx1"/>
                </a:solidFill>
                <a:latin typeface="Arial" charset="0"/>
              </a:defRPr>
            </a:lvl7pPr>
            <a:lvl8pPr eaLnBrk="0" hangingPunct="0">
              <a:defRPr sz="2000">
                <a:solidFill>
                  <a:schemeClr val="tx1"/>
                </a:solidFill>
                <a:latin typeface="Arial" charset="0"/>
              </a:defRPr>
            </a:lvl8pPr>
            <a:lvl9pPr eaLnBrk="0" hangingPunct="0">
              <a:defRPr sz="2000">
                <a:solidFill>
                  <a:schemeClr val="tx1"/>
                </a:solidFill>
                <a:latin typeface="Arial" charset="0"/>
              </a:defRPr>
            </a:lvl9pPr>
          </a:lstStyle>
          <a:p>
            <a:fld id="{FCD30812-7830-46D3-9094-223FF906E13E}" type="slidenum">
              <a:rPr lang="en-US" altLang="en-US" sz="1400"/>
              <a:pPr/>
              <a:t>3</a:t>
            </a:fld>
            <a:endParaRPr lang="en-US" altLang="en-US" sz="1400"/>
          </a:p>
        </p:txBody>
      </p:sp>
      <p:cxnSp>
        <p:nvCxnSpPr>
          <p:cNvPr id="5" name="Straight Arrow Connector 4">
            <a:extLst>
              <a:ext uri="{FF2B5EF4-FFF2-40B4-BE49-F238E27FC236}">
                <a16:creationId xmlns:a16="http://schemas.microsoft.com/office/drawing/2014/main" id="{2C6C1BD7-9785-4561-825E-481C4BAD4855}"/>
              </a:ext>
            </a:extLst>
          </p:cNvPr>
          <p:cNvCxnSpPr>
            <a:cxnSpLocks/>
          </p:cNvCxnSpPr>
          <p:nvPr/>
        </p:nvCxnSpPr>
        <p:spPr>
          <a:xfrm flipH="1">
            <a:off x="7290197" y="2563329"/>
            <a:ext cx="1173955" cy="42588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FCBEB5D-2920-4187-80AD-03E8612702EC}"/>
              </a:ext>
            </a:extLst>
          </p:cNvPr>
          <p:cNvSpPr txBox="1"/>
          <p:nvPr/>
        </p:nvSpPr>
        <p:spPr>
          <a:xfrm>
            <a:off x="8610600" y="1752601"/>
            <a:ext cx="3371850" cy="2308324"/>
          </a:xfrm>
          <a:prstGeom prst="rect">
            <a:avLst/>
          </a:prstGeom>
          <a:noFill/>
          <a:ln w="38100">
            <a:solidFill>
              <a:srgbClr val="0070C0"/>
            </a:solidFill>
          </a:ln>
        </p:spPr>
        <p:txBody>
          <a:bodyPr wrap="square" rtlCol="0">
            <a:spAutoFit/>
          </a:bodyPr>
          <a:lstStyle/>
          <a:p>
            <a:r>
              <a:rPr lang="en-US" b="1" dirty="0">
                <a:solidFill>
                  <a:srgbClr val="0070C0"/>
                </a:solidFill>
              </a:rPr>
              <a:t>But note that </a:t>
            </a:r>
            <a:r>
              <a:rPr lang="en-US" b="1" dirty="0" err="1">
                <a:solidFill>
                  <a:srgbClr val="0070C0"/>
                </a:solidFill>
              </a:rPr>
              <a:t>PNB</a:t>
            </a:r>
            <a:r>
              <a:rPr lang="en-US" b="1" dirty="0">
                <a:solidFill>
                  <a:srgbClr val="0070C0"/>
                </a:solidFill>
              </a:rPr>
              <a:t> (1963) </a:t>
            </a:r>
            <a:br>
              <a:rPr lang="en-US" b="1" dirty="0">
                <a:solidFill>
                  <a:srgbClr val="0070C0"/>
                </a:solidFill>
              </a:rPr>
            </a:br>
            <a:r>
              <a:rPr lang="en-US" b="1" dirty="0">
                <a:solidFill>
                  <a:srgbClr val="0070C0"/>
                </a:solidFill>
              </a:rPr>
              <a:t>did not reject efficiency justifications.  Instead, it merely set a very high bar: </a:t>
            </a:r>
            <a:br>
              <a:rPr lang="en-US" b="1" dirty="0">
                <a:solidFill>
                  <a:srgbClr val="0070C0"/>
                </a:solidFill>
              </a:rPr>
            </a:br>
            <a:endParaRPr lang="en-US" b="1" dirty="0">
              <a:solidFill>
                <a:srgbClr val="0070C0"/>
              </a:solidFill>
            </a:endParaRPr>
          </a:p>
          <a:p>
            <a:r>
              <a:rPr lang="en-US" b="1" dirty="0">
                <a:solidFill>
                  <a:srgbClr val="0070C0"/>
                </a:solidFill>
              </a:rPr>
              <a:t>--   clear showing </a:t>
            </a:r>
          </a:p>
          <a:p>
            <a:r>
              <a:rPr lang="en-US" b="1" dirty="0">
                <a:solidFill>
                  <a:srgbClr val="0070C0"/>
                </a:solidFill>
              </a:rPr>
              <a:t>--   merger specificity </a:t>
            </a:r>
          </a:p>
          <a:p>
            <a:r>
              <a:rPr lang="en-US" b="1" dirty="0">
                <a:solidFill>
                  <a:srgbClr val="0070C0"/>
                </a:solidFill>
              </a:rPr>
              <a:t> --  no multi-market balancing</a:t>
            </a:r>
          </a:p>
        </p:txBody>
      </p:sp>
    </p:spTree>
    <p:extLst>
      <p:ext uri="{BB962C8B-B14F-4D97-AF65-F5344CB8AC3E}">
        <p14:creationId xmlns:p14="http://schemas.microsoft.com/office/powerpoint/2010/main" val="8695836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8793A-139B-418E-B5E6-9477E83BF89F}"/>
              </a:ext>
            </a:extLst>
          </p:cNvPr>
          <p:cNvSpPr>
            <a:spLocks noGrp="1"/>
          </p:cNvSpPr>
          <p:nvPr>
            <p:ph type="title"/>
          </p:nvPr>
        </p:nvSpPr>
        <p:spPr/>
        <p:txBody>
          <a:bodyPr/>
          <a:lstStyle/>
          <a:p>
            <a:pPr algn="ctr"/>
            <a:r>
              <a:rPr lang="en-US" sz="4000" dirty="0"/>
              <a:t>Failing Firm Doctrine</a:t>
            </a:r>
            <a:endParaRPr lang="en-US" dirty="0"/>
          </a:p>
        </p:txBody>
      </p:sp>
      <p:sp>
        <p:nvSpPr>
          <p:cNvPr id="3" name="Text Placeholder 2">
            <a:extLst>
              <a:ext uri="{FF2B5EF4-FFF2-40B4-BE49-F238E27FC236}">
                <a16:creationId xmlns:a16="http://schemas.microsoft.com/office/drawing/2014/main" id="{E629EFD3-FC9B-445A-816D-A54C47BB9362}"/>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514102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A2899-3EC5-4DE1-8741-5541DC72BE22}"/>
              </a:ext>
            </a:extLst>
          </p:cNvPr>
          <p:cNvSpPr>
            <a:spLocks noGrp="1"/>
          </p:cNvSpPr>
          <p:nvPr>
            <p:ph type="title"/>
          </p:nvPr>
        </p:nvSpPr>
        <p:spPr/>
        <p:txBody>
          <a:bodyPr/>
          <a:lstStyle/>
          <a:p>
            <a:r>
              <a:rPr lang="en-US" dirty="0"/>
              <a:t>The Paradigmatic Situation </a:t>
            </a:r>
          </a:p>
        </p:txBody>
      </p:sp>
      <p:sp>
        <p:nvSpPr>
          <p:cNvPr id="3" name="Content Placeholder 2">
            <a:extLst>
              <a:ext uri="{FF2B5EF4-FFF2-40B4-BE49-F238E27FC236}">
                <a16:creationId xmlns:a16="http://schemas.microsoft.com/office/drawing/2014/main" id="{5EAFFD84-0A11-49E0-805D-257580F949C8}"/>
              </a:ext>
            </a:extLst>
          </p:cNvPr>
          <p:cNvSpPr>
            <a:spLocks noGrp="1"/>
          </p:cNvSpPr>
          <p:nvPr>
            <p:ph idx="1"/>
          </p:nvPr>
        </p:nvSpPr>
        <p:spPr>
          <a:xfrm>
            <a:off x="685800" y="1597025"/>
            <a:ext cx="9086850" cy="4351338"/>
          </a:xfrm>
        </p:spPr>
        <p:txBody>
          <a:bodyPr>
            <a:normAutofit fontScale="92500" lnSpcReduction="20000"/>
          </a:bodyPr>
          <a:lstStyle/>
          <a:p>
            <a:r>
              <a:rPr lang="en-US" dirty="0"/>
              <a:t>Suppose an industry is in massive decline and suffering overcapacity (e.g., the steel industry in the 1970s).  Two firms propose to merge in response.</a:t>
            </a:r>
          </a:p>
          <a:p>
            <a:r>
              <a:rPr lang="en-US" i="1" dirty="0">
                <a:solidFill>
                  <a:srgbClr val="C00000"/>
                </a:solidFill>
              </a:rPr>
              <a:t>Question: Should the agencies permit the merger or make them fight it out in the market until one firm goes bankrupt </a:t>
            </a:r>
          </a:p>
          <a:p>
            <a:r>
              <a:rPr lang="en-US" dirty="0"/>
              <a:t>Anti-merger arguments </a:t>
            </a:r>
          </a:p>
          <a:p>
            <a:pPr lvl="1"/>
            <a:r>
              <a:rPr lang="en-US" dirty="0"/>
              <a:t>Consumers will benefit from the </a:t>
            </a:r>
            <a:r>
              <a:rPr lang="en-US" dirty="0">
                <a:solidFill>
                  <a:srgbClr val="C00000"/>
                </a:solidFill>
              </a:rPr>
              <a:t>“ruinous competition” </a:t>
            </a:r>
            <a:r>
              <a:rPr lang="en-US" dirty="0"/>
              <a:t>(i.e., price war)</a:t>
            </a:r>
          </a:p>
          <a:p>
            <a:pPr lvl="1"/>
            <a:r>
              <a:rPr lang="en-US" dirty="0"/>
              <a:t>Antitrust agencies should not engage in </a:t>
            </a:r>
            <a:r>
              <a:rPr lang="en-US" dirty="0">
                <a:solidFill>
                  <a:srgbClr val="C00000"/>
                </a:solidFill>
              </a:rPr>
              <a:t>industrial planning</a:t>
            </a:r>
            <a:r>
              <a:rPr lang="en-US" dirty="0"/>
              <a:t>; let the market decide</a:t>
            </a:r>
          </a:p>
          <a:p>
            <a:r>
              <a:rPr lang="en-US" dirty="0"/>
              <a:t>Pro-merger arguments 	</a:t>
            </a:r>
          </a:p>
          <a:p>
            <a:pPr lvl="1"/>
            <a:r>
              <a:rPr lang="en-US" dirty="0">
                <a:solidFill>
                  <a:srgbClr val="C00000"/>
                </a:solidFill>
              </a:rPr>
              <a:t>Bankruptcy </a:t>
            </a:r>
            <a:r>
              <a:rPr lang="en-US" dirty="0"/>
              <a:t>harms consumers, as well as creditors and stockholders </a:t>
            </a:r>
          </a:p>
          <a:p>
            <a:pPr lvl="1"/>
            <a:r>
              <a:rPr lang="en-US" dirty="0"/>
              <a:t>A merger can increase efficiency by </a:t>
            </a:r>
            <a:r>
              <a:rPr lang="en-US" dirty="0">
                <a:solidFill>
                  <a:srgbClr val="C00000"/>
                </a:solidFill>
              </a:rPr>
              <a:t>removing capacity in a rational way</a:t>
            </a:r>
            <a:r>
              <a:rPr lang="en-US" dirty="0"/>
              <a:t>, so there can be consumer benefits</a:t>
            </a:r>
          </a:p>
        </p:txBody>
      </p:sp>
    </p:spTree>
    <p:extLst>
      <p:ext uri="{BB962C8B-B14F-4D97-AF65-F5344CB8AC3E}">
        <p14:creationId xmlns:p14="http://schemas.microsoft.com/office/powerpoint/2010/main" val="18194738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E16AB-3463-4548-8986-E321E2F8F0A4}"/>
              </a:ext>
            </a:extLst>
          </p:cNvPr>
          <p:cNvSpPr>
            <a:spLocks noGrp="1"/>
          </p:cNvSpPr>
          <p:nvPr>
            <p:ph type="title"/>
          </p:nvPr>
        </p:nvSpPr>
        <p:spPr>
          <a:xfrm>
            <a:off x="714374" y="14808"/>
            <a:ext cx="10515600" cy="1325563"/>
          </a:xfrm>
        </p:spPr>
        <p:txBody>
          <a:bodyPr/>
          <a:lstStyle/>
          <a:p>
            <a:r>
              <a:rPr lang="en-US" dirty="0"/>
              <a:t>The Antitrust Approach</a:t>
            </a:r>
          </a:p>
        </p:txBody>
      </p:sp>
      <p:sp>
        <p:nvSpPr>
          <p:cNvPr id="3" name="Content Placeholder 2">
            <a:extLst>
              <a:ext uri="{FF2B5EF4-FFF2-40B4-BE49-F238E27FC236}">
                <a16:creationId xmlns:a16="http://schemas.microsoft.com/office/drawing/2014/main" id="{4381603B-3E09-45E0-ACB5-8BD7DEBDE47A}"/>
              </a:ext>
            </a:extLst>
          </p:cNvPr>
          <p:cNvSpPr>
            <a:spLocks noGrp="1"/>
          </p:cNvSpPr>
          <p:nvPr>
            <p:ph idx="1"/>
          </p:nvPr>
        </p:nvSpPr>
        <p:spPr>
          <a:xfrm>
            <a:off x="714374" y="1555750"/>
            <a:ext cx="6772275" cy="4937125"/>
          </a:xfrm>
        </p:spPr>
        <p:txBody>
          <a:bodyPr>
            <a:normAutofit fontScale="85000" lnSpcReduction="20000"/>
          </a:bodyPr>
          <a:lstStyle/>
          <a:p>
            <a:r>
              <a:rPr lang="en-US" i="1" dirty="0">
                <a:solidFill>
                  <a:srgbClr val="C00000"/>
                </a:solidFill>
              </a:rPr>
              <a:t>Fight it out – Let the market decide!</a:t>
            </a:r>
          </a:p>
          <a:p>
            <a:r>
              <a:rPr lang="en-US" dirty="0"/>
              <a:t>But 2 important exceptions</a:t>
            </a:r>
          </a:p>
          <a:p>
            <a:pPr lvl="1"/>
            <a:r>
              <a:rPr lang="en-US" dirty="0"/>
              <a:t>“Flailing” firms – as a “rebuttal factor”</a:t>
            </a:r>
          </a:p>
          <a:p>
            <a:pPr lvl="1"/>
            <a:r>
              <a:rPr lang="en-US" dirty="0"/>
              <a:t>“Failing” firms  -- as a “merger defense”</a:t>
            </a:r>
          </a:p>
          <a:p>
            <a:r>
              <a:rPr lang="en-US" dirty="0">
                <a:solidFill>
                  <a:srgbClr val="C00000"/>
                </a:solidFill>
              </a:rPr>
              <a:t>“Flailing Firm”</a:t>
            </a:r>
          </a:p>
          <a:p>
            <a:pPr lvl="1"/>
            <a:r>
              <a:rPr lang="en-US" dirty="0"/>
              <a:t>Suppose one merging firms is flailing, so not a significant market competitive force, absent the merger</a:t>
            </a:r>
          </a:p>
          <a:p>
            <a:pPr lvl="1"/>
            <a:r>
              <a:rPr lang="en-US" dirty="0"/>
              <a:t>In that case, the merger arguably would not reduce competition </a:t>
            </a:r>
          </a:p>
          <a:p>
            <a:r>
              <a:rPr lang="en-US" dirty="0">
                <a:solidFill>
                  <a:srgbClr val="C00000"/>
                </a:solidFill>
              </a:rPr>
              <a:t>“Failing firm”</a:t>
            </a:r>
          </a:p>
          <a:p>
            <a:pPr lvl="1"/>
            <a:r>
              <a:rPr lang="en-US" dirty="0"/>
              <a:t>Suppose that (i) acquired firm is </a:t>
            </a:r>
            <a:r>
              <a:rPr lang="en-US" dirty="0">
                <a:solidFill>
                  <a:srgbClr val="C00000"/>
                </a:solidFill>
              </a:rPr>
              <a:t>bankrupt</a:t>
            </a:r>
            <a:r>
              <a:rPr lang="en-US" dirty="0"/>
              <a:t>, (ii) </a:t>
            </a:r>
            <a:r>
              <a:rPr lang="en-US" dirty="0">
                <a:solidFill>
                  <a:srgbClr val="C00000"/>
                </a:solidFill>
              </a:rPr>
              <a:t>unable to return to operation</a:t>
            </a:r>
            <a:r>
              <a:rPr lang="en-US" dirty="0"/>
              <a:t>, and (iii) assets would be </a:t>
            </a:r>
            <a:r>
              <a:rPr lang="en-US" dirty="0">
                <a:solidFill>
                  <a:srgbClr val="C00000"/>
                </a:solidFill>
              </a:rPr>
              <a:t>removed from the market </a:t>
            </a:r>
            <a:r>
              <a:rPr lang="en-US" dirty="0"/>
              <a:t>absent acquisition.</a:t>
            </a:r>
          </a:p>
          <a:p>
            <a:pPr lvl="1"/>
            <a:r>
              <a:rPr lang="en-US" dirty="0"/>
              <a:t>Given these, no competitive harm from a merger </a:t>
            </a:r>
          </a:p>
          <a:p>
            <a:pPr lvl="1"/>
            <a:r>
              <a:rPr lang="en-US" i="1" dirty="0">
                <a:solidFill>
                  <a:srgbClr val="C00000"/>
                </a:solidFill>
              </a:rPr>
              <a:t>But even here --- </a:t>
            </a:r>
            <a:r>
              <a:rPr lang="en-US" dirty="0"/>
              <a:t>The failing firm cannot be sold to a leading competitor, if an offer was received by a smaller competitor outsider at a </a:t>
            </a:r>
            <a:r>
              <a:rPr lang="en-US" dirty="0">
                <a:solidFill>
                  <a:srgbClr val="C00000"/>
                </a:solidFill>
              </a:rPr>
              <a:t>price exceeding scrap value </a:t>
            </a:r>
            <a:r>
              <a:rPr lang="en-US" dirty="0"/>
              <a:t>for the assets</a:t>
            </a:r>
          </a:p>
          <a:p>
            <a:endParaRPr lang="en-US" dirty="0"/>
          </a:p>
        </p:txBody>
      </p:sp>
      <p:cxnSp>
        <p:nvCxnSpPr>
          <p:cNvPr id="4" name="Straight Arrow Connector 3">
            <a:extLst>
              <a:ext uri="{FF2B5EF4-FFF2-40B4-BE49-F238E27FC236}">
                <a16:creationId xmlns:a16="http://schemas.microsoft.com/office/drawing/2014/main" id="{C6AD9F1E-3578-44AE-BEFB-2AE355BD61BB}"/>
              </a:ext>
            </a:extLst>
          </p:cNvPr>
          <p:cNvCxnSpPr>
            <a:cxnSpLocks/>
          </p:cNvCxnSpPr>
          <p:nvPr/>
        </p:nvCxnSpPr>
        <p:spPr>
          <a:xfrm flipH="1" flipV="1">
            <a:off x="7534274" y="4939355"/>
            <a:ext cx="742951" cy="38512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0A265736-9419-45F1-813E-02539A4F0F37}"/>
              </a:ext>
            </a:extLst>
          </p:cNvPr>
          <p:cNvSpPr txBox="1"/>
          <p:nvPr/>
        </p:nvSpPr>
        <p:spPr>
          <a:xfrm>
            <a:off x="8515348" y="4939355"/>
            <a:ext cx="2695576" cy="923330"/>
          </a:xfrm>
          <a:prstGeom prst="rect">
            <a:avLst/>
          </a:prstGeom>
          <a:noFill/>
          <a:ln w="38100">
            <a:solidFill>
              <a:srgbClr val="0070C0"/>
            </a:solidFill>
          </a:ln>
        </p:spPr>
        <p:txBody>
          <a:bodyPr wrap="square" rtlCol="0">
            <a:spAutoFit/>
          </a:bodyPr>
          <a:lstStyle/>
          <a:p>
            <a:r>
              <a:rPr lang="en-US" b="1" dirty="0">
                <a:solidFill>
                  <a:srgbClr val="0070C0"/>
                </a:solidFill>
              </a:rPr>
              <a:t>These are 3 very demanding requirements and very rarely satisfied</a:t>
            </a:r>
          </a:p>
        </p:txBody>
      </p:sp>
      <p:cxnSp>
        <p:nvCxnSpPr>
          <p:cNvPr id="6" name="Straight Arrow Connector 5">
            <a:extLst>
              <a:ext uri="{FF2B5EF4-FFF2-40B4-BE49-F238E27FC236}">
                <a16:creationId xmlns:a16="http://schemas.microsoft.com/office/drawing/2014/main" id="{4D81A1D1-03BA-4C29-ADB5-5B84DBAF1762}"/>
              </a:ext>
            </a:extLst>
          </p:cNvPr>
          <p:cNvCxnSpPr>
            <a:cxnSpLocks/>
          </p:cNvCxnSpPr>
          <p:nvPr/>
        </p:nvCxnSpPr>
        <p:spPr>
          <a:xfrm flipH="1" flipV="1">
            <a:off x="7343774" y="3385835"/>
            <a:ext cx="933451" cy="8633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1BA00D1-5727-49C4-9406-DCBBD0E71EC0}"/>
              </a:ext>
            </a:extLst>
          </p:cNvPr>
          <p:cNvSpPr txBox="1"/>
          <p:nvPr/>
        </p:nvSpPr>
        <p:spPr>
          <a:xfrm>
            <a:off x="8515348" y="3253402"/>
            <a:ext cx="2962277" cy="923330"/>
          </a:xfrm>
          <a:prstGeom prst="rect">
            <a:avLst/>
          </a:prstGeom>
          <a:noFill/>
          <a:ln w="38100">
            <a:solidFill>
              <a:srgbClr val="0070C0"/>
            </a:solidFill>
          </a:ln>
        </p:spPr>
        <p:txBody>
          <a:bodyPr wrap="square" rtlCol="0">
            <a:spAutoFit/>
          </a:bodyPr>
          <a:lstStyle/>
          <a:p>
            <a:r>
              <a:rPr lang="en-US" b="1" dirty="0">
                <a:solidFill>
                  <a:srgbClr val="0070C0"/>
                </a:solidFill>
              </a:rPr>
              <a:t>Flailing firm argument was made in the </a:t>
            </a:r>
            <a:r>
              <a:rPr lang="en-US" b="1" dirty="0" err="1">
                <a:solidFill>
                  <a:srgbClr val="0070C0"/>
                </a:solidFill>
              </a:rPr>
              <a:t>TMo</a:t>
            </a:r>
            <a:r>
              <a:rPr lang="en-US" b="1" dirty="0">
                <a:solidFill>
                  <a:srgbClr val="0070C0"/>
                </a:solidFill>
              </a:rPr>
              <a:t>/Sprint merger about Sprint</a:t>
            </a:r>
          </a:p>
        </p:txBody>
      </p:sp>
      <p:cxnSp>
        <p:nvCxnSpPr>
          <p:cNvPr id="9" name="Straight Arrow Connector 8">
            <a:extLst>
              <a:ext uri="{FF2B5EF4-FFF2-40B4-BE49-F238E27FC236}">
                <a16:creationId xmlns:a16="http://schemas.microsoft.com/office/drawing/2014/main" id="{A3BC30C7-394F-4EF3-88FD-8313DCD9715D}"/>
              </a:ext>
            </a:extLst>
          </p:cNvPr>
          <p:cNvCxnSpPr>
            <a:cxnSpLocks/>
          </p:cNvCxnSpPr>
          <p:nvPr/>
        </p:nvCxnSpPr>
        <p:spPr>
          <a:xfrm flipH="1">
            <a:off x="5700075" y="1636578"/>
            <a:ext cx="1119186" cy="65884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879DEC53-C0CA-4545-8C0A-B730E3628957}"/>
              </a:ext>
            </a:extLst>
          </p:cNvPr>
          <p:cNvSpPr txBox="1"/>
          <p:nvPr/>
        </p:nvSpPr>
        <p:spPr>
          <a:xfrm>
            <a:off x="7034653" y="798548"/>
            <a:ext cx="3819526" cy="1754326"/>
          </a:xfrm>
          <a:prstGeom prst="rect">
            <a:avLst/>
          </a:prstGeom>
          <a:solidFill>
            <a:srgbClr val="FFFF00"/>
          </a:solidFill>
          <a:ln w="38100">
            <a:solidFill>
              <a:srgbClr val="0070C0"/>
            </a:solidFill>
          </a:ln>
        </p:spPr>
        <p:txBody>
          <a:bodyPr wrap="square" rtlCol="0">
            <a:spAutoFit/>
          </a:bodyPr>
          <a:lstStyle/>
          <a:p>
            <a:r>
              <a:rPr lang="en-US" b="1" dirty="0">
                <a:solidFill>
                  <a:srgbClr val="0070C0"/>
                </a:solidFill>
              </a:rPr>
              <a:t>Flailing firm as a “rebuttal factor” – just like easy entry, efficiencies, </a:t>
            </a:r>
            <a:r>
              <a:rPr lang="en-US" b="1" dirty="0" err="1">
                <a:solidFill>
                  <a:srgbClr val="0070C0"/>
                </a:solidFill>
              </a:rPr>
              <a:t>etc</a:t>
            </a:r>
            <a:endParaRPr lang="en-US" b="1" dirty="0">
              <a:solidFill>
                <a:srgbClr val="0070C0"/>
              </a:solidFill>
            </a:endParaRPr>
          </a:p>
          <a:p>
            <a:endParaRPr lang="en-US" b="1" dirty="0">
              <a:solidFill>
                <a:srgbClr val="0070C0"/>
              </a:solidFill>
            </a:endParaRPr>
          </a:p>
          <a:p>
            <a:r>
              <a:rPr lang="en-US" b="1" dirty="0">
                <a:solidFill>
                  <a:srgbClr val="0070C0"/>
                </a:solidFill>
              </a:rPr>
              <a:t>“Merger Defense” – A reason to permit an anticompetitive merger (i.e., one where prices rise)</a:t>
            </a:r>
          </a:p>
        </p:txBody>
      </p:sp>
    </p:spTree>
    <p:extLst>
      <p:ext uri="{BB962C8B-B14F-4D97-AF65-F5344CB8AC3E}">
        <p14:creationId xmlns:p14="http://schemas.microsoft.com/office/powerpoint/2010/main" val="13264318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FC3BC-B708-4771-8714-B84A35499C0B}"/>
              </a:ext>
            </a:extLst>
          </p:cNvPr>
          <p:cNvSpPr>
            <a:spLocks noGrp="1"/>
          </p:cNvSpPr>
          <p:nvPr>
            <p:ph type="title"/>
          </p:nvPr>
        </p:nvSpPr>
        <p:spPr/>
        <p:txBody>
          <a:bodyPr>
            <a:normAutofit/>
          </a:bodyPr>
          <a:lstStyle/>
          <a:p>
            <a:pPr algn="ctr"/>
            <a:r>
              <a:rPr lang="en-US" sz="3200" dirty="0"/>
              <a:t>Merger Remedies</a:t>
            </a:r>
          </a:p>
        </p:txBody>
      </p:sp>
      <p:sp>
        <p:nvSpPr>
          <p:cNvPr id="3" name="Text Placeholder 2">
            <a:extLst>
              <a:ext uri="{FF2B5EF4-FFF2-40B4-BE49-F238E27FC236}">
                <a16:creationId xmlns:a16="http://schemas.microsoft.com/office/drawing/2014/main" id="{6155FCB1-A182-45AC-B379-9403B915085B}"/>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33057445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3713C-DE2C-495D-9211-C6E51FB9582D}"/>
              </a:ext>
            </a:extLst>
          </p:cNvPr>
          <p:cNvSpPr>
            <a:spLocks noGrp="1"/>
          </p:cNvSpPr>
          <p:nvPr>
            <p:ph type="title"/>
          </p:nvPr>
        </p:nvSpPr>
        <p:spPr>
          <a:xfrm>
            <a:off x="466725" y="0"/>
            <a:ext cx="10515600" cy="1325563"/>
          </a:xfrm>
        </p:spPr>
        <p:txBody>
          <a:bodyPr/>
          <a:lstStyle/>
          <a:p>
            <a:r>
              <a:rPr lang="en-US" dirty="0"/>
              <a:t>                 General Analysis</a:t>
            </a:r>
          </a:p>
        </p:txBody>
      </p:sp>
      <p:sp>
        <p:nvSpPr>
          <p:cNvPr id="3" name="Content Placeholder 2">
            <a:extLst>
              <a:ext uri="{FF2B5EF4-FFF2-40B4-BE49-F238E27FC236}">
                <a16:creationId xmlns:a16="http://schemas.microsoft.com/office/drawing/2014/main" id="{5A595992-D95F-43E0-9E71-8B59900D45E0}"/>
              </a:ext>
            </a:extLst>
          </p:cNvPr>
          <p:cNvSpPr>
            <a:spLocks noGrp="1"/>
          </p:cNvSpPr>
          <p:nvPr>
            <p:ph idx="1"/>
          </p:nvPr>
        </p:nvSpPr>
        <p:spPr>
          <a:xfrm>
            <a:off x="628651" y="996342"/>
            <a:ext cx="6429374" cy="5580670"/>
          </a:xfrm>
          <a:ln w="28575">
            <a:solidFill>
              <a:schemeClr val="tx1"/>
            </a:solidFill>
          </a:ln>
        </p:spPr>
        <p:txBody>
          <a:bodyPr>
            <a:normAutofit fontScale="70000" lnSpcReduction="20000"/>
          </a:bodyPr>
          <a:lstStyle/>
          <a:p>
            <a:endParaRPr lang="en-US" dirty="0"/>
          </a:p>
          <a:p>
            <a:r>
              <a:rPr lang="en-US" dirty="0"/>
              <a:t>Most challenged mergers are settled with a consent decree</a:t>
            </a:r>
          </a:p>
          <a:p>
            <a:pPr lvl="1"/>
            <a:r>
              <a:rPr lang="en-US" dirty="0"/>
              <a:t>Some are abandoned or restructured </a:t>
            </a:r>
          </a:p>
          <a:p>
            <a:pPr lvl="1"/>
            <a:r>
              <a:rPr lang="en-US" dirty="0"/>
              <a:t>Very few are litigated thru a PI hearing</a:t>
            </a:r>
          </a:p>
          <a:p>
            <a:r>
              <a:rPr lang="en-US" dirty="0">
                <a:solidFill>
                  <a:srgbClr val="C00000"/>
                </a:solidFill>
              </a:rPr>
              <a:t>Basic standard – preserve pre-merger competition </a:t>
            </a:r>
          </a:p>
          <a:p>
            <a:r>
              <a:rPr lang="en-US" dirty="0"/>
              <a:t>2 general types of consent decrees</a:t>
            </a:r>
          </a:p>
          <a:p>
            <a:pPr lvl="1"/>
            <a:r>
              <a:rPr lang="en-US" dirty="0"/>
              <a:t>Structural (mainly divestitures))</a:t>
            </a:r>
          </a:p>
          <a:p>
            <a:pPr lvl="1"/>
            <a:r>
              <a:rPr lang="en-US" dirty="0"/>
              <a:t>Behavioral (constraints on conduct)</a:t>
            </a:r>
          </a:p>
          <a:p>
            <a:pPr lvl="1"/>
            <a:r>
              <a:rPr lang="en-US" i="1" dirty="0">
                <a:solidFill>
                  <a:srgbClr val="C00000"/>
                </a:solidFill>
              </a:rPr>
              <a:t>Sometimes in combination </a:t>
            </a:r>
          </a:p>
          <a:p>
            <a:r>
              <a:rPr lang="en-US" dirty="0">
                <a:solidFill>
                  <a:srgbClr val="C00000"/>
                </a:solidFill>
              </a:rPr>
              <a:t>Structural </a:t>
            </a:r>
          </a:p>
          <a:p>
            <a:pPr lvl="1"/>
            <a:r>
              <a:rPr lang="en-US" dirty="0"/>
              <a:t>Divestitures of some or all overlap businesses (including customers and staff)</a:t>
            </a:r>
          </a:p>
          <a:p>
            <a:pPr lvl="1"/>
            <a:r>
              <a:rPr lang="en-US" dirty="0"/>
              <a:t>One-time transfer or licensing of technology </a:t>
            </a:r>
          </a:p>
          <a:p>
            <a:r>
              <a:rPr lang="en-US" dirty="0">
                <a:solidFill>
                  <a:srgbClr val="C00000"/>
                </a:solidFill>
              </a:rPr>
              <a:t>Behavioral</a:t>
            </a:r>
          </a:p>
          <a:p>
            <a:pPr lvl="1"/>
            <a:r>
              <a:rPr lang="en-US" dirty="0"/>
              <a:t>Agreement to supply technology or inputs to divested entity for some of time</a:t>
            </a:r>
          </a:p>
          <a:p>
            <a:pPr lvl="1"/>
            <a:r>
              <a:rPr lang="en-US" dirty="0"/>
              <a:t>Pricing commitments (e.g., general price level; non-discrimination against vulnerable groups)</a:t>
            </a:r>
          </a:p>
          <a:p>
            <a:pPr lvl="1"/>
            <a:r>
              <a:rPr lang="en-US" dirty="0"/>
              <a:t>Investment commitments </a:t>
            </a:r>
          </a:p>
          <a:p>
            <a:pPr lvl="1"/>
            <a:r>
              <a:rPr lang="en-US" dirty="0"/>
              <a:t>Product availability requirements</a:t>
            </a:r>
          </a:p>
          <a:p>
            <a:pPr lvl="1"/>
            <a:endParaRPr lang="en-US" dirty="0"/>
          </a:p>
        </p:txBody>
      </p:sp>
      <p:sp>
        <p:nvSpPr>
          <p:cNvPr id="4" name="TextBox 3">
            <a:extLst>
              <a:ext uri="{FF2B5EF4-FFF2-40B4-BE49-F238E27FC236}">
                <a16:creationId xmlns:a16="http://schemas.microsoft.com/office/drawing/2014/main" id="{FED66D41-B3BF-4CB6-9296-457504C58D3D}"/>
              </a:ext>
            </a:extLst>
          </p:cNvPr>
          <p:cNvSpPr txBox="1"/>
          <p:nvPr/>
        </p:nvSpPr>
        <p:spPr>
          <a:xfrm>
            <a:off x="7372350" y="1018567"/>
            <a:ext cx="4476750" cy="5558445"/>
          </a:xfrm>
          <a:prstGeom prst="rect">
            <a:avLst/>
          </a:prstGeom>
          <a:noFill/>
          <a:ln w="57150">
            <a:solidFill>
              <a:srgbClr val="0070C0"/>
            </a:solidFill>
          </a:ln>
        </p:spPr>
        <p:txBody>
          <a:bodyPr wrap="square" rtlCol="0">
            <a:spAutoFit/>
          </a:bodyPr>
          <a:lstStyle/>
          <a:p>
            <a:pPr algn="ctr"/>
            <a:r>
              <a:rPr lang="en-US" sz="2000" b="1" dirty="0">
                <a:solidFill>
                  <a:srgbClr val="0070C0"/>
                </a:solidFill>
              </a:rPr>
              <a:t>Structural &amp; Behavioral Remedies in </a:t>
            </a:r>
            <a:br>
              <a:rPr lang="en-US" sz="2000" b="1" u="sng" dirty="0">
                <a:solidFill>
                  <a:srgbClr val="0070C0"/>
                </a:solidFill>
              </a:rPr>
            </a:br>
            <a:r>
              <a:rPr lang="en-US" sz="2000" b="1" u="sng" dirty="0">
                <a:solidFill>
                  <a:srgbClr val="0070C0"/>
                </a:solidFill>
              </a:rPr>
              <a:t>T-Mobile/Sprint</a:t>
            </a:r>
            <a:br>
              <a:rPr lang="en-US" sz="2000" b="1" u="sng" dirty="0">
                <a:solidFill>
                  <a:srgbClr val="0070C0"/>
                </a:solidFill>
              </a:rPr>
            </a:br>
            <a:endParaRPr lang="en-US" sz="2000" b="1" u="sng" dirty="0">
              <a:solidFill>
                <a:srgbClr val="0070C0"/>
              </a:solidFill>
            </a:endParaRPr>
          </a:p>
          <a:p>
            <a:r>
              <a:rPr lang="en-US" b="1" dirty="0">
                <a:solidFill>
                  <a:srgbClr val="0070C0"/>
                </a:solidFill>
              </a:rPr>
              <a:t>Divestiture of Sprint prepaid brands to Dish</a:t>
            </a:r>
          </a:p>
          <a:p>
            <a:pPr>
              <a:lnSpc>
                <a:spcPct val="80000"/>
              </a:lnSpc>
            </a:pPr>
            <a:endParaRPr lang="en-US" b="1" dirty="0">
              <a:solidFill>
                <a:srgbClr val="0070C0"/>
              </a:solidFill>
            </a:endParaRPr>
          </a:p>
          <a:p>
            <a:pPr>
              <a:lnSpc>
                <a:spcPct val="80000"/>
              </a:lnSpc>
            </a:pPr>
            <a:r>
              <a:rPr lang="en-US" b="1" dirty="0">
                <a:solidFill>
                  <a:srgbClr val="0070C0"/>
                </a:solidFill>
              </a:rPr>
              <a:t>Divestiture of certain retail stores and spectrum to Dish</a:t>
            </a:r>
          </a:p>
          <a:p>
            <a:endParaRPr lang="en-US" b="1" dirty="0">
              <a:solidFill>
                <a:srgbClr val="0070C0"/>
              </a:solidFill>
            </a:endParaRPr>
          </a:p>
          <a:p>
            <a:r>
              <a:rPr lang="en-US" b="1" dirty="0">
                <a:solidFill>
                  <a:srgbClr val="0070C0"/>
                </a:solidFill>
              </a:rPr>
              <a:t>Requirement to supply Dish with wholesale service for up to 7 years at commercially reasonable prices</a:t>
            </a:r>
          </a:p>
          <a:p>
            <a:endParaRPr lang="en-US" b="1" dirty="0">
              <a:solidFill>
                <a:srgbClr val="0070C0"/>
              </a:solidFill>
            </a:endParaRPr>
          </a:p>
          <a:p>
            <a:r>
              <a:rPr lang="en-US" b="1" dirty="0">
                <a:solidFill>
                  <a:srgbClr val="0070C0"/>
                </a:solidFill>
              </a:rPr>
              <a:t>Prohibition on eliminating lower price plans; promise not to raise price for 3 years</a:t>
            </a:r>
          </a:p>
          <a:p>
            <a:endParaRPr lang="en-US" b="1" dirty="0">
              <a:solidFill>
                <a:srgbClr val="0070C0"/>
              </a:solidFill>
            </a:endParaRPr>
          </a:p>
          <a:p>
            <a:r>
              <a:rPr lang="en-US" b="1" dirty="0">
                <a:solidFill>
                  <a:srgbClr val="0070C0"/>
                </a:solidFill>
              </a:rPr>
              <a:t>Commitment to invest/build out network </a:t>
            </a:r>
          </a:p>
          <a:p>
            <a:endParaRPr lang="en-US" b="1" dirty="0">
              <a:solidFill>
                <a:srgbClr val="0070C0"/>
              </a:solidFill>
            </a:endParaRPr>
          </a:p>
          <a:p>
            <a:r>
              <a:rPr lang="en-US" b="1" dirty="0">
                <a:solidFill>
                  <a:srgbClr val="0070C0"/>
                </a:solidFill>
              </a:rPr>
              <a:t>Requirements also placed on Dish to invest/build out network</a:t>
            </a:r>
          </a:p>
        </p:txBody>
      </p:sp>
    </p:spTree>
    <p:extLst>
      <p:ext uri="{BB962C8B-B14F-4D97-AF65-F5344CB8AC3E}">
        <p14:creationId xmlns:p14="http://schemas.microsoft.com/office/powerpoint/2010/main" val="24346721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EBB2A-7D48-4F73-823E-956FF3A1E11D}"/>
              </a:ext>
            </a:extLst>
          </p:cNvPr>
          <p:cNvSpPr>
            <a:spLocks noGrp="1"/>
          </p:cNvSpPr>
          <p:nvPr>
            <p:ph type="title"/>
          </p:nvPr>
        </p:nvSpPr>
        <p:spPr>
          <a:xfrm>
            <a:off x="696798" y="0"/>
            <a:ext cx="10515600" cy="1325563"/>
          </a:xfrm>
        </p:spPr>
        <p:txBody>
          <a:bodyPr/>
          <a:lstStyle/>
          <a:p>
            <a:r>
              <a:rPr lang="en-US" dirty="0"/>
              <a:t>Effectiveness of Remedies </a:t>
            </a:r>
          </a:p>
        </p:txBody>
      </p:sp>
      <p:sp>
        <p:nvSpPr>
          <p:cNvPr id="3" name="Content Placeholder 2">
            <a:extLst>
              <a:ext uri="{FF2B5EF4-FFF2-40B4-BE49-F238E27FC236}">
                <a16:creationId xmlns:a16="http://schemas.microsoft.com/office/drawing/2014/main" id="{2316B778-EAF1-4AF7-A5A5-072E65981EEE}"/>
              </a:ext>
            </a:extLst>
          </p:cNvPr>
          <p:cNvSpPr>
            <a:spLocks noGrp="1"/>
          </p:cNvSpPr>
          <p:nvPr>
            <p:ph idx="1"/>
          </p:nvPr>
        </p:nvSpPr>
        <p:spPr>
          <a:xfrm>
            <a:off x="600762" y="1150071"/>
            <a:ext cx="10515600" cy="5806910"/>
          </a:xfrm>
        </p:spPr>
        <p:txBody>
          <a:bodyPr>
            <a:normAutofit fontScale="70000" lnSpcReduction="20000"/>
          </a:bodyPr>
          <a:lstStyle/>
          <a:p>
            <a:pPr>
              <a:lnSpc>
                <a:spcPct val="100000"/>
              </a:lnSpc>
            </a:pPr>
            <a:r>
              <a:rPr lang="en-US" b="1" dirty="0">
                <a:solidFill>
                  <a:srgbClr val="C00000"/>
                </a:solidFill>
              </a:rPr>
              <a:t>Structural remedies are strongly preferred.   </a:t>
            </a:r>
            <a:r>
              <a:rPr lang="en-US" b="1" dirty="0"/>
              <a:t>But exceptions are not uncommon</a:t>
            </a:r>
            <a:endParaRPr lang="en-US" b="1" i="1" dirty="0"/>
          </a:p>
          <a:p>
            <a:pPr>
              <a:lnSpc>
                <a:spcPct val="100000"/>
              </a:lnSpc>
            </a:pPr>
            <a:r>
              <a:rPr lang="en-US" dirty="0"/>
              <a:t>What is wrong with behavioral remedies?</a:t>
            </a:r>
          </a:p>
          <a:p>
            <a:pPr lvl="1">
              <a:lnSpc>
                <a:spcPct val="100000"/>
              </a:lnSpc>
            </a:pPr>
            <a:r>
              <a:rPr lang="en-US" dirty="0"/>
              <a:t>Require future agency monitoring/enforcement</a:t>
            </a:r>
          </a:p>
          <a:p>
            <a:pPr lvl="1">
              <a:lnSpc>
                <a:spcPct val="100000"/>
              </a:lnSpc>
            </a:pPr>
            <a:r>
              <a:rPr lang="en-US" dirty="0"/>
              <a:t>Require prediction of potential anticompetitive conduct</a:t>
            </a:r>
          </a:p>
          <a:p>
            <a:pPr lvl="1">
              <a:lnSpc>
                <a:spcPct val="100000"/>
              </a:lnSpc>
            </a:pPr>
            <a:r>
              <a:rPr lang="en-US" dirty="0"/>
              <a:t>Cannot account well for future market developments</a:t>
            </a:r>
          </a:p>
          <a:p>
            <a:pPr>
              <a:lnSpc>
                <a:spcPct val="100000"/>
              </a:lnSpc>
            </a:pPr>
            <a:r>
              <a:rPr lang="en-US" b="1" dirty="0">
                <a:solidFill>
                  <a:srgbClr val="C00000"/>
                </a:solidFill>
                <a:highlight>
                  <a:srgbClr val="FFFF00"/>
                </a:highlight>
              </a:rPr>
              <a:t>Studies show that agency remedies often have been inadequate</a:t>
            </a:r>
          </a:p>
          <a:p>
            <a:pPr lvl="1">
              <a:lnSpc>
                <a:spcPct val="100000"/>
              </a:lnSpc>
            </a:pPr>
            <a:r>
              <a:rPr lang="en-US" b="1" dirty="0">
                <a:solidFill>
                  <a:srgbClr val="C00000"/>
                </a:solidFill>
                <a:highlight>
                  <a:srgbClr val="FFFF00"/>
                </a:highlight>
              </a:rPr>
              <a:t>Post-merger price increases – and larger price increases for behavioral remedies</a:t>
            </a:r>
          </a:p>
          <a:p>
            <a:pPr>
              <a:lnSpc>
                <a:spcPct val="100000"/>
              </a:lnSpc>
            </a:pPr>
            <a:r>
              <a:rPr lang="en-US" dirty="0"/>
              <a:t>Some very visible failures</a:t>
            </a:r>
          </a:p>
          <a:p>
            <a:pPr lvl="1">
              <a:lnSpc>
                <a:spcPct val="100000"/>
              </a:lnSpc>
            </a:pPr>
            <a:r>
              <a:rPr lang="en-US" dirty="0">
                <a:solidFill>
                  <a:srgbClr val="C00000"/>
                </a:solidFill>
              </a:rPr>
              <a:t>Schnucks grocery </a:t>
            </a:r>
            <a:r>
              <a:rPr lang="en-US" dirty="0"/>
              <a:t>– Allowed to-be-divested stores to decline in advantage</a:t>
            </a:r>
          </a:p>
          <a:p>
            <a:pPr lvl="1">
              <a:lnSpc>
                <a:spcPct val="100000"/>
              </a:lnSpc>
            </a:pPr>
            <a:r>
              <a:rPr lang="en-US" dirty="0">
                <a:solidFill>
                  <a:srgbClr val="C00000"/>
                </a:solidFill>
              </a:rPr>
              <a:t>Safeway/Albertsons</a:t>
            </a:r>
            <a:r>
              <a:rPr lang="en-US" dirty="0"/>
              <a:t> – </a:t>
            </a:r>
            <a:r>
              <a:rPr lang="en-US" dirty="0" err="1"/>
              <a:t>divestee</a:t>
            </a:r>
            <a:r>
              <a:rPr lang="en-US" dirty="0"/>
              <a:t> bankrupted; stores sold back to Safeway</a:t>
            </a:r>
          </a:p>
          <a:p>
            <a:pPr lvl="1">
              <a:lnSpc>
                <a:spcPct val="100000"/>
              </a:lnSpc>
            </a:pPr>
            <a:r>
              <a:rPr lang="en-US" dirty="0">
                <a:solidFill>
                  <a:srgbClr val="C00000"/>
                </a:solidFill>
              </a:rPr>
              <a:t>Hertz/</a:t>
            </a:r>
            <a:r>
              <a:rPr lang="en-US" dirty="0" err="1">
                <a:solidFill>
                  <a:srgbClr val="C00000"/>
                </a:solidFill>
              </a:rPr>
              <a:t>DollarThrifty</a:t>
            </a:r>
            <a:r>
              <a:rPr lang="en-US" dirty="0"/>
              <a:t> (2012)- Divested Advantage brand bankrupted 2013 (&lt;1 year later) and sold; bankrupt again in 2020</a:t>
            </a:r>
          </a:p>
          <a:p>
            <a:pPr lvl="1">
              <a:lnSpc>
                <a:spcPct val="100000"/>
              </a:lnSpc>
            </a:pPr>
            <a:r>
              <a:rPr lang="en-US" dirty="0">
                <a:solidFill>
                  <a:srgbClr val="C00000"/>
                </a:solidFill>
              </a:rPr>
              <a:t>Dollar Tree/Family Dollar (2015) </a:t>
            </a:r>
            <a:r>
              <a:rPr lang="en-US" dirty="0"/>
              <a:t>divest 323 stores to a new private equity company (Dollar Express), which failed and sold stores Dollar General (only other competitor) in 2017.  </a:t>
            </a:r>
            <a:r>
              <a:rPr lang="en-US" dirty="0" err="1"/>
              <a:t>DollarTree</a:t>
            </a:r>
            <a:r>
              <a:rPr lang="en-US" dirty="0"/>
              <a:t> also closed many Family Dollar stores.</a:t>
            </a:r>
          </a:p>
          <a:p>
            <a:pPr>
              <a:lnSpc>
                <a:spcPct val="100000"/>
              </a:lnSpc>
            </a:pPr>
            <a:r>
              <a:rPr lang="en-US" dirty="0"/>
              <a:t>Agency remedy requirements have tended to increase over time, but still insufficient</a:t>
            </a:r>
          </a:p>
          <a:p>
            <a:pPr lvl="1">
              <a:lnSpc>
                <a:spcPct val="100000"/>
              </a:lnSpc>
            </a:pPr>
            <a:r>
              <a:rPr lang="en-US" dirty="0">
                <a:solidFill>
                  <a:srgbClr val="C00000"/>
                </a:solidFill>
              </a:rPr>
              <a:t>“Expanded divestiture”--  </a:t>
            </a:r>
            <a:r>
              <a:rPr lang="en-US" dirty="0"/>
              <a:t> broaden divestiture size to ensure creation of a viable firm </a:t>
            </a:r>
          </a:p>
          <a:p>
            <a:pPr lvl="1">
              <a:lnSpc>
                <a:spcPct val="100000"/>
              </a:lnSpc>
            </a:pPr>
            <a:r>
              <a:rPr lang="en-US" dirty="0">
                <a:solidFill>
                  <a:srgbClr val="C00000"/>
                </a:solidFill>
              </a:rPr>
              <a:t>“Fix it first” </a:t>
            </a:r>
            <a:r>
              <a:rPr lang="en-US" dirty="0"/>
              <a:t>– requirement to have </a:t>
            </a:r>
            <a:r>
              <a:rPr lang="en-US" dirty="0" err="1"/>
              <a:t>divestee</a:t>
            </a:r>
            <a:r>
              <a:rPr lang="en-US" dirty="0"/>
              <a:t> lined up before merger transaction is closed</a:t>
            </a:r>
          </a:p>
          <a:p>
            <a:pPr lvl="1">
              <a:lnSpc>
                <a:spcPct val="100000"/>
              </a:lnSpc>
            </a:pPr>
            <a:r>
              <a:rPr lang="en-US" dirty="0">
                <a:solidFill>
                  <a:srgbClr val="C00000"/>
                </a:solidFill>
              </a:rPr>
              <a:t>“Crown jewel” </a:t>
            </a:r>
            <a:r>
              <a:rPr lang="en-US" dirty="0"/>
              <a:t>penalties for certain compliance failures (e.g., failure to divest on time)</a:t>
            </a:r>
            <a:endParaRPr lang="en-US" dirty="0">
              <a:solidFill>
                <a:srgbClr val="C00000"/>
              </a:solidFill>
            </a:endParaRPr>
          </a:p>
        </p:txBody>
      </p:sp>
    </p:spTree>
    <p:extLst>
      <p:ext uri="{BB962C8B-B14F-4D97-AF65-F5344CB8AC3E}">
        <p14:creationId xmlns:p14="http://schemas.microsoft.com/office/powerpoint/2010/main" val="14218150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7A668-5F20-4EA0-9326-1E803EBB144C}"/>
              </a:ext>
            </a:extLst>
          </p:cNvPr>
          <p:cNvSpPr>
            <a:spLocks noGrp="1"/>
          </p:cNvSpPr>
          <p:nvPr>
            <p:ph type="title"/>
          </p:nvPr>
        </p:nvSpPr>
        <p:spPr/>
        <p:txBody>
          <a:bodyPr/>
          <a:lstStyle/>
          <a:p>
            <a:r>
              <a:rPr lang="en-US" dirty="0"/>
              <a:t>“Litigating the Fix”</a:t>
            </a:r>
          </a:p>
        </p:txBody>
      </p:sp>
      <p:sp>
        <p:nvSpPr>
          <p:cNvPr id="3" name="Content Placeholder 2">
            <a:extLst>
              <a:ext uri="{FF2B5EF4-FFF2-40B4-BE49-F238E27FC236}">
                <a16:creationId xmlns:a16="http://schemas.microsoft.com/office/drawing/2014/main" id="{E3AABBA2-A435-4D94-A09E-AA1665C4E143}"/>
              </a:ext>
            </a:extLst>
          </p:cNvPr>
          <p:cNvSpPr>
            <a:spLocks noGrp="1"/>
          </p:cNvSpPr>
          <p:nvPr>
            <p:ph idx="1"/>
          </p:nvPr>
        </p:nvSpPr>
        <p:spPr>
          <a:xfrm>
            <a:off x="838200" y="1432873"/>
            <a:ext cx="10515600" cy="5260157"/>
          </a:xfrm>
        </p:spPr>
        <p:txBody>
          <a:bodyPr>
            <a:normAutofit/>
          </a:bodyPr>
          <a:lstStyle/>
          <a:p>
            <a:r>
              <a:rPr lang="en-US" sz="2400" dirty="0"/>
              <a:t>It has become common for firms to propose remedies that the agency views as insufficient</a:t>
            </a:r>
          </a:p>
          <a:p>
            <a:pPr lvl="1"/>
            <a:r>
              <a:rPr lang="en-US" sz="2000" dirty="0"/>
              <a:t>Sometimes during the final 30-day period after 2R compliance</a:t>
            </a:r>
          </a:p>
          <a:p>
            <a:pPr lvl="1"/>
            <a:r>
              <a:rPr lang="en-US" sz="2000" dirty="0"/>
              <a:t>But, often </a:t>
            </a:r>
            <a:r>
              <a:rPr lang="en-US" sz="2000" i="1" dirty="0"/>
              <a:t>after </a:t>
            </a:r>
            <a:r>
              <a:rPr lang="en-US" sz="2000" dirty="0"/>
              <a:t>a complaint is filed.</a:t>
            </a:r>
          </a:p>
          <a:p>
            <a:r>
              <a:rPr lang="en-US" sz="2400" dirty="0"/>
              <a:t>Then, at trial, parties propose that court evaluate the transaction “as fixed,” by a commitment to this remedy, </a:t>
            </a:r>
            <a:r>
              <a:rPr lang="en-US" sz="2400" i="1" dirty="0"/>
              <a:t>not the original transaction proposed</a:t>
            </a:r>
            <a:r>
              <a:rPr lang="en-US" sz="2400" dirty="0"/>
              <a:t>.  </a:t>
            </a:r>
          </a:p>
          <a:p>
            <a:r>
              <a:rPr lang="en-US" sz="2400" dirty="0"/>
              <a:t>Examples: </a:t>
            </a:r>
          </a:p>
          <a:p>
            <a:pPr lvl="1"/>
            <a:r>
              <a:rPr lang="en-US" sz="2000" i="1" dirty="0"/>
              <a:t>Arch Coal </a:t>
            </a:r>
            <a:r>
              <a:rPr lang="en-US" sz="2000" dirty="0"/>
              <a:t>(2004) proposed divestiture; accepted as relevant by court </a:t>
            </a:r>
          </a:p>
          <a:p>
            <a:pPr lvl="1"/>
            <a:r>
              <a:rPr lang="en-US" sz="2000" i="1" dirty="0">
                <a:solidFill>
                  <a:schemeClr val="accent1"/>
                </a:solidFill>
              </a:rPr>
              <a:t>Then </a:t>
            </a:r>
            <a:r>
              <a:rPr lang="en-US" sz="2000" dirty="0">
                <a:solidFill>
                  <a:schemeClr val="accent1"/>
                </a:solidFill>
              </a:rPr>
              <a:t>-- </a:t>
            </a:r>
            <a:r>
              <a:rPr lang="en-US" sz="2000" i="1" dirty="0">
                <a:solidFill>
                  <a:schemeClr val="accent1"/>
                </a:solidFill>
              </a:rPr>
              <a:t>15 other failed examples </a:t>
            </a:r>
            <a:r>
              <a:rPr lang="en-US" sz="2000" dirty="0">
                <a:solidFill>
                  <a:schemeClr val="accent1"/>
                </a:solidFill>
              </a:rPr>
              <a:t>2004-2018</a:t>
            </a:r>
          </a:p>
          <a:p>
            <a:pPr lvl="1"/>
            <a:r>
              <a:rPr lang="en-US" sz="2000" i="1" dirty="0"/>
              <a:t>AT&amp;T/Time Warner </a:t>
            </a:r>
            <a:r>
              <a:rPr lang="en-US" sz="2000" dirty="0"/>
              <a:t>(2018) proposed arbitration with customers if they complained about its pricing; accepted as relevant by court</a:t>
            </a:r>
          </a:p>
          <a:p>
            <a:pPr lvl="1"/>
            <a:r>
              <a:rPr lang="en-US" sz="2000" i="1" dirty="0"/>
              <a:t>Evonik/</a:t>
            </a:r>
            <a:r>
              <a:rPr lang="en-US" sz="2000" i="1" dirty="0" err="1"/>
              <a:t>PeroxyChem</a:t>
            </a:r>
            <a:r>
              <a:rPr lang="en-US" sz="2000" dirty="0"/>
              <a:t> (2020) proposed divestiture, accepted by court</a:t>
            </a:r>
          </a:p>
          <a:p>
            <a:pPr lvl="1"/>
            <a:r>
              <a:rPr lang="en-US" sz="2000" i="1" dirty="0" err="1"/>
              <a:t>TMobile</a:t>
            </a:r>
            <a:r>
              <a:rPr lang="en-US" sz="2000" i="1" dirty="0"/>
              <a:t>/Sprint </a:t>
            </a:r>
            <a:r>
              <a:rPr lang="en-US" sz="2000" dirty="0"/>
              <a:t>(2020) remedies accepted by court as relevant. </a:t>
            </a:r>
            <a:r>
              <a:rPr lang="en-US" sz="2000" i="1" dirty="0"/>
              <a:t>(These were consent decrees already signed with DOJ and FCC)</a:t>
            </a:r>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28388573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B3084-4DFE-4D64-AE31-FD2C0A94C9EA}"/>
              </a:ext>
            </a:extLst>
          </p:cNvPr>
          <p:cNvSpPr>
            <a:spLocks noGrp="1"/>
          </p:cNvSpPr>
          <p:nvPr>
            <p:ph type="title"/>
          </p:nvPr>
        </p:nvSpPr>
        <p:spPr>
          <a:xfrm>
            <a:off x="739775" y="104775"/>
            <a:ext cx="10515600" cy="1325563"/>
          </a:xfrm>
        </p:spPr>
        <p:txBody>
          <a:bodyPr>
            <a:normAutofit/>
          </a:bodyPr>
          <a:lstStyle/>
          <a:p>
            <a:r>
              <a:rPr lang="en-US" sz="2800" dirty="0"/>
              <a:t>Policy Issues Raised by “Litigating the Fix” Procedure </a:t>
            </a:r>
          </a:p>
        </p:txBody>
      </p:sp>
      <p:sp>
        <p:nvSpPr>
          <p:cNvPr id="6" name="Text Placeholder 5">
            <a:extLst>
              <a:ext uri="{FF2B5EF4-FFF2-40B4-BE49-F238E27FC236}">
                <a16:creationId xmlns:a16="http://schemas.microsoft.com/office/drawing/2014/main" id="{C8EE1382-16D6-4220-855B-84DED6AA9D23}"/>
              </a:ext>
            </a:extLst>
          </p:cNvPr>
          <p:cNvSpPr>
            <a:spLocks noGrp="1"/>
          </p:cNvSpPr>
          <p:nvPr>
            <p:ph type="body" idx="1"/>
          </p:nvPr>
        </p:nvSpPr>
        <p:spPr>
          <a:xfrm>
            <a:off x="839789" y="1366887"/>
            <a:ext cx="5136806" cy="779970"/>
          </a:xfrm>
        </p:spPr>
        <p:txBody>
          <a:bodyPr/>
          <a:lstStyle/>
          <a:p>
            <a:pPr algn="ctr"/>
            <a:r>
              <a:rPr lang="en-US" u="sng" dirty="0"/>
              <a:t>Why LTF Should be Accepted</a:t>
            </a:r>
          </a:p>
        </p:txBody>
      </p:sp>
      <p:sp>
        <p:nvSpPr>
          <p:cNvPr id="7" name="Content Placeholder 6">
            <a:extLst>
              <a:ext uri="{FF2B5EF4-FFF2-40B4-BE49-F238E27FC236}">
                <a16:creationId xmlns:a16="http://schemas.microsoft.com/office/drawing/2014/main" id="{FD262CB6-CF05-4095-94D2-95CA5AA1833D}"/>
              </a:ext>
            </a:extLst>
          </p:cNvPr>
          <p:cNvSpPr>
            <a:spLocks noGrp="1"/>
          </p:cNvSpPr>
          <p:nvPr>
            <p:ph sz="half" idx="2"/>
          </p:nvPr>
        </p:nvSpPr>
        <p:spPr>
          <a:xfrm>
            <a:off x="818808" y="2297686"/>
            <a:ext cx="5157787" cy="3684588"/>
          </a:xfrm>
        </p:spPr>
        <p:txBody>
          <a:bodyPr>
            <a:normAutofit/>
          </a:bodyPr>
          <a:lstStyle/>
          <a:p>
            <a:r>
              <a:rPr lang="en-US" sz="2000" u="sng" dirty="0">
                <a:solidFill>
                  <a:srgbClr val="C00000"/>
                </a:solidFill>
              </a:rPr>
              <a:t>Full Information Benefits</a:t>
            </a:r>
            <a:r>
              <a:rPr lang="en-US" sz="2000" dirty="0">
                <a:solidFill>
                  <a:srgbClr val="C00000"/>
                </a:solidFill>
              </a:rPr>
              <a:t>: </a:t>
            </a:r>
            <a:r>
              <a:rPr lang="en-US" sz="2000" dirty="0"/>
              <a:t>Court should have full information.  This is not a “remedy” but rather a new transaction.</a:t>
            </a:r>
          </a:p>
          <a:p>
            <a:r>
              <a:rPr lang="en-US" sz="2000" u="sng" dirty="0">
                <a:solidFill>
                  <a:srgbClr val="C00000"/>
                </a:solidFill>
              </a:rPr>
              <a:t>Reduced Agency Risk</a:t>
            </a:r>
            <a:r>
              <a:rPr lang="en-US" sz="2000" dirty="0">
                <a:solidFill>
                  <a:srgbClr val="C00000"/>
                </a:solidFill>
              </a:rPr>
              <a:t>:</a:t>
            </a:r>
            <a:r>
              <a:rPr lang="en-US" sz="2000" dirty="0"/>
              <a:t> Agency benefits because it reduces the downside risk in litigation – in case court makes a big error </a:t>
            </a:r>
            <a:r>
              <a:rPr lang="en-US" sz="2000" i="1" dirty="0"/>
              <a:t>(e.g., defining the market in a way that dramatically lowers HHI)</a:t>
            </a:r>
          </a:p>
        </p:txBody>
      </p:sp>
      <p:sp>
        <p:nvSpPr>
          <p:cNvPr id="8" name="Text Placeholder 7">
            <a:extLst>
              <a:ext uri="{FF2B5EF4-FFF2-40B4-BE49-F238E27FC236}">
                <a16:creationId xmlns:a16="http://schemas.microsoft.com/office/drawing/2014/main" id="{06F6B7F2-62AE-4BB5-8FB3-1BEDE8F9D8C8}"/>
              </a:ext>
            </a:extLst>
          </p:cNvPr>
          <p:cNvSpPr>
            <a:spLocks noGrp="1"/>
          </p:cNvSpPr>
          <p:nvPr>
            <p:ph type="body" sz="quarter" idx="3"/>
          </p:nvPr>
        </p:nvSpPr>
        <p:spPr>
          <a:xfrm>
            <a:off x="6172200" y="1322945"/>
            <a:ext cx="5183188" cy="823912"/>
          </a:xfrm>
        </p:spPr>
        <p:txBody>
          <a:bodyPr/>
          <a:lstStyle/>
          <a:p>
            <a:pPr algn="ctr"/>
            <a:r>
              <a:rPr lang="en-US" u="sng" dirty="0"/>
              <a:t>Why LTF Should be Rejected</a:t>
            </a:r>
            <a:r>
              <a:rPr lang="en-US" dirty="0"/>
              <a:t> </a:t>
            </a:r>
          </a:p>
        </p:txBody>
      </p:sp>
      <p:sp>
        <p:nvSpPr>
          <p:cNvPr id="9" name="Content Placeholder 8">
            <a:extLst>
              <a:ext uri="{FF2B5EF4-FFF2-40B4-BE49-F238E27FC236}">
                <a16:creationId xmlns:a16="http://schemas.microsoft.com/office/drawing/2014/main" id="{E7483E91-7C74-40D4-B035-A5D1193EEC16}"/>
              </a:ext>
            </a:extLst>
          </p:cNvPr>
          <p:cNvSpPr>
            <a:spLocks noGrp="1"/>
          </p:cNvSpPr>
          <p:nvPr>
            <p:ph sz="quarter" idx="4"/>
          </p:nvPr>
        </p:nvSpPr>
        <p:spPr>
          <a:xfrm>
            <a:off x="6172200" y="2146857"/>
            <a:ext cx="5183188" cy="3684588"/>
          </a:xfrm>
        </p:spPr>
        <p:txBody>
          <a:bodyPr>
            <a:normAutofit/>
          </a:bodyPr>
          <a:lstStyle/>
          <a:p>
            <a:pPr marL="0" indent="0">
              <a:buNone/>
            </a:pPr>
            <a:r>
              <a:rPr lang="en-US" sz="2000" dirty="0"/>
              <a:t>Leads to False Negatives and Weak Remedies</a:t>
            </a:r>
          </a:p>
          <a:p>
            <a:r>
              <a:rPr lang="en-US" sz="2000" u="sng" dirty="0">
                <a:solidFill>
                  <a:srgbClr val="C00000"/>
                </a:solidFill>
              </a:rPr>
              <a:t>False Negatives</a:t>
            </a:r>
            <a:r>
              <a:rPr lang="en-US" sz="2000" dirty="0">
                <a:solidFill>
                  <a:srgbClr val="C00000"/>
                </a:solidFill>
              </a:rPr>
              <a:t>: </a:t>
            </a:r>
            <a:r>
              <a:rPr lang="en-US" sz="2000" dirty="0"/>
              <a:t>If LTF is not permitted, parties more likely to propose needed divestiture when deal is announced,  LTF allows parties to bet on the possibility that agency will overlook the problem</a:t>
            </a:r>
          </a:p>
          <a:p>
            <a:r>
              <a:rPr lang="en-US" sz="2000" u="sng" dirty="0">
                <a:solidFill>
                  <a:srgbClr val="C00000"/>
                </a:solidFill>
              </a:rPr>
              <a:t>Weak Remedy</a:t>
            </a:r>
            <a:r>
              <a:rPr lang="en-US" sz="2000" dirty="0">
                <a:solidFill>
                  <a:srgbClr val="C00000"/>
                </a:solidFill>
              </a:rPr>
              <a:t>: </a:t>
            </a:r>
            <a:r>
              <a:rPr lang="en-US" sz="2000" dirty="0"/>
              <a:t>LTF also reduces the agency upside risk in litigation.  Leads agency to accept the fix rather than take the risk that court will make an error that creates a bad precedent </a:t>
            </a:r>
          </a:p>
        </p:txBody>
      </p:sp>
    </p:spTree>
    <p:extLst>
      <p:ext uri="{BB962C8B-B14F-4D97-AF65-F5344CB8AC3E}">
        <p14:creationId xmlns:p14="http://schemas.microsoft.com/office/powerpoint/2010/main" val="41760299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9EB8B-124B-42B8-8ED8-33E4DB674D96}"/>
              </a:ext>
            </a:extLst>
          </p:cNvPr>
          <p:cNvSpPr>
            <a:spLocks noGrp="1"/>
          </p:cNvSpPr>
          <p:nvPr>
            <p:ph type="title"/>
          </p:nvPr>
        </p:nvSpPr>
        <p:spPr/>
        <p:txBody>
          <a:bodyPr/>
          <a:lstStyle/>
          <a:p>
            <a:pPr algn="ctr"/>
            <a:r>
              <a:rPr lang="en-US" sz="3600" dirty="0"/>
              <a:t>Wrap Up</a:t>
            </a:r>
            <a:endParaRPr lang="en-US" dirty="0"/>
          </a:p>
        </p:txBody>
      </p:sp>
      <p:sp>
        <p:nvSpPr>
          <p:cNvPr id="3" name="Text Placeholder 2">
            <a:extLst>
              <a:ext uri="{FF2B5EF4-FFF2-40B4-BE49-F238E27FC236}">
                <a16:creationId xmlns:a16="http://schemas.microsoft.com/office/drawing/2014/main" id="{8747B798-FD1A-4253-B551-93C9BF3C54FC}"/>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6102C444-494B-4636-93D3-5999D1100EBC}"/>
              </a:ext>
            </a:extLst>
          </p:cNvPr>
          <p:cNvSpPr>
            <a:spLocks noGrp="1"/>
          </p:cNvSpPr>
          <p:nvPr>
            <p:ph type="sldNum" sz="quarter" idx="12"/>
          </p:nvPr>
        </p:nvSpPr>
        <p:spPr/>
        <p:txBody>
          <a:bodyPr/>
          <a:lstStyle/>
          <a:p>
            <a:fld id="{A3FA0A93-60EE-4E9D-852F-604094E61050}" type="slidenum">
              <a:rPr lang="en-US" smtClean="0"/>
              <a:t>38</a:t>
            </a:fld>
            <a:endParaRPr lang="en-US"/>
          </a:p>
        </p:txBody>
      </p:sp>
    </p:spTree>
    <p:extLst>
      <p:ext uri="{BB962C8B-B14F-4D97-AF65-F5344CB8AC3E}">
        <p14:creationId xmlns:p14="http://schemas.microsoft.com/office/powerpoint/2010/main" val="27918306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60520" y="423477"/>
            <a:ext cx="10082561" cy="517525"/>
          </a:xfrm>
        </p:spPr>
        <p:txBody>
          <a:bodyPr>
            <a:noAutofit/>
          </a:bodyPr>
          <a:lstStyle/>
          <a:p>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Horizontal Merger Competitive Effects Analysis: </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Summary for “Practice” Purposes</a:t>
            </a:r>
          </a:p>
        </p:txBody>
      </p:sp>
      <p:sp>
        <p:nvSpPr>
          <p:cNvPr id="4" name="Content Placeholder 3"/>
          <p:cNvSpPr>
            <a:spLocks noGrp="1"/>
          </p:cNvSpPr>
          <p:nvPr>
            <p:ph idx="1"/>
          </p:nvPr>
        </p:nvSpPr>
        <p:spPr>
          <a:xfrm>
            <a:off x="360520" y="1534853"/>
            <a:ext cx="10744360" cy="5323147"/>
          </a:xfrm>
        </p:spPr>
        <p:txBody>
          <a:bodyPr>
            <a:normAutofit lnSpcReduction="10000"/>
          </a:bodyPr>
          <a:lstStyle/>
          <a:p>
            <a:r>
              <a:rPr lang="en-US" sz="2000" b="1" i="1" dirty="0">
                <a:solidFill>
                  <a:srgbClr val="C00000"/>
                </a:solidFill>
              </a:rPr>
              <a:t>How might the merger be anti-competitive?</a:t>
            </a:r>
          </a:p>
          <a:p>
            <a:pPr lvl="1"/>
            <a:r>
              <a:rPr lang="en-US" sz="1800" b="1" i="1" dirty="0">
                <a:solidFill>
                  <a:srgbClr val="0070C0"/>
                </a:solidFill>
              </a:rPr>
              <a:t>Start by assessing possible theories of harm, </a:t>
            </a:r>
            <a:r>
              <a:rPr lang="en-US" sz="1800" b="1" i="1" u="sng" dirty="0">
                <a:solidFill>
                  <a:srgbClr val="0070C0"/>
                </a:solidFill>
              </a:rPr>
              <a:t>NOT</a:t>
            </a:r>
            <a:r>
              <a:rPr lang="en-US" sz="1800" b="1" i="1" dirty="0">
                <a:solidFill>
                  <a:srgbClr val="0070C0"/>
                </a:solidFill>
              </a:rPr>
              <a:t> market definition “in a vacuum”</a:t>
            </a:r>
          </a:p>
          <a:p>
            <a:pPr lvl="1"/>
            <a:r>
              <a:rPr lang="en-US" sz="1800" dirty="0"/>
              <a:t>Unilateral? Coordinated? Both?</a:t>
            </a:r>
          </a:p>
          <a:p>
            <a:pPr lvl="1"/>
            <a:r>
              <a:rPr lang="en-US" sz="1800" dirty="0"/>
              <a:t>Exclusionary as possible element in a few cases</a:t>
            </a:r>
          </a:p>
          <a:p>
            <a:r>
              <a:rPr lang="en-US" sz="2000" b="1" i="1" dirty="0">
                <a:solidFill>
                  <a:srgbClr val="C00000"/>
                </a:solidFill>
              </a:rPr>
              <a:t>Plaintiff: What evidence is available?</a:t>
            </a:r>
          </a:p>
          <a:p>
            <a:pPr lvl="1"/>
            <a:r>
              <a:rPr lang="en-US" sz="1800" dirty="0"/>
              <a:t>Structural (Market definition, Concentration (HHI, delta HHI))</a:t>
            </a:r>
          </a:p>
          <a:p>
            <a:pPr lvl="1"/>
            <a:r>
              <a:rPr lang="en-US" sz="1800" dirty="0"/>
              <a:t>Competitive Effects Analysis (Incentives to raise/lower price)</a:t>
            </a:r>
          </a:p>
          <a:p>
            <a:pPr lvl="2"/>
            <a:r>
              <a:rPr lang="en-US" sz="1700" b="1" i="1" dirty="0"/>
              <a:t>Coordinated</a:t>
            </a:r>
            <a:r>
              <a:rPr lang="en-US" sz="1700" dirty="0"/>
              <a:t>: Is the market vulnerable/conducive to coordination? Will the merger make it more so?</a:t>
            </a:r>
          </a:p>
          <a:p>
            <a:pPr lvl="2"/>
            <a:r>
              <a:rPr lang="en-US" sz="1700" b="1" i="1" dirty="0"/>
              <a:t>Unilateral</a:t>
            </a:r>
            <a:r>
              <a:rPr lang="en-US" sz="1700" dirty="0"/>
              <a:t>: Is there a significant scenario of substantial diversion and recapture?</a:t>
            </a:r>
          </a:p>
          <a:p>
            <a:r>
              <a:rPr lang="en-US" sz="2000" b="1" i="1" dirty="0">
                <a:solidFill>
                  <a:srgbClr val="C00000"/>
                </a:solidFill>
              </a:rPr>
              <a:t>Merging Parties: What might suggest that the prediction of upward pricing pressure (anticompetitive effects) is inaccurate?</a:t>
            </a:r>
          </a:p>
          <a:p>
            <a:pPr lvl="1"/>
            <a:r>
              <a:rPr lang="en-US" sz="1800" dirty="0"/>
              <a:t>Concentration statistics misstated? (e.g., market definition or market shares incorrect? </a:t>
            </a:r>
          </a:p>
          <a:p>
            <a:pPr lvl="1"/>
            <a:r>
              <a:rPr lang="en-US" sz="1800" dirty="0"/>
              <a:t>Continued intense competition despite elimination of competitor?</a:t>
            </a:r>
          </a:p>
          <a:p>
            <a:pPr lvl="1"/>
            <a:r>
              <a:rPr lang="en-US" sz="1800" dirty="0"/>
              <a:t>Buyer power?</a:t>
            </a:r>
          </a:p>
          <a:p>
            <a:pPr lvl="1"/>
            <a:r>
              <a:rPr lang="en-US" sz="1800" dirty="0"/>
              <a:t>Ease of entry and repositioning?</a:t>
            </a:r>
          </a:p>
          <a:p>
            <a:pPr lvl="1"/>
            <a:r>
              <a:rPr lang="en-US" sz="1800" dirty="0"/>
              <a:t>Efficiencies?</a:t>
            </a:r>
            <a:endParaRPr lang="en-US" dirty="0"/>
          </a:p>
          <a:p>
            <a:r>
              <a:rPr lang="en-US" sz="2000" b="1" i="1" dirty="0">
                <a:solidFill>
                  <a:srgbClr val="C00000"/>
                </a:solidFill>
              </a:rPr>
              <a:t>Are there remedies short of injunction that would solve any competitive problems?</a:t>
            </a:r>
            <a:endParaRPr lang="en-US" sz="2200" b="1" i="1" dirty="0">
              <a:solidFill>
                <a:srgbClr val="C00000"/>
              </a:solidFill>
            </a:endParaRPr>
          </a:p>
        </p:txBody>
      </p:sp>
      <p:sp>
        <p:nvSpPr>
          <p:cNvPr id="2" name="Slide Number Placeholder 1"/>
          <p:cNvSpPr>
            <a:spLocks noGrp="1"/>
          </p:cNvSpPr>
          <p:nvPr>
            <p:ph type="sldNum" sz="quarter" idx="12"/>
          </p:nvPr>
        </p:nvSpPr>
        <p:spPr/>
        <p:txBody>
          <a:bodyPr/>
          <a:lstStyle/>
          <a:p>
            <a:pPr>
              <a:defRPr/>
            </a:pPr>
            <a:fld id="{8AB54F96-B45A-4C06-8B9E-8828B586590F}" type="slidenum">
              <a:rPr lang="en-US" smtClean="0"/>
              <a:pPr>
                <a:defRPr/>
              </a:pPr>
              <a:t>39</a:t>
            </a:fld>
            <a:endParaRPr lang="en-US" dirty="0"/>
          </a:p>
        </p:txBody>
      </p:sp>
    </p:spTree>
    <p:extLst>
      <p:ext uri="{BB962C8B-B14F-4D97-AF65-F5344CB8AC3E}">
        <p14:creationId xmlns:p14="http://schemas.microsoft.com/office/powerpoint/2010/main" val="3051738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457024" y="633714"/>
            <a:ext cx="8601375" cy="746125"/>
          </a:xfrm>
        </p:spPr>
        <p:txBody>
          <a:bodyPr>
            <a:normAutofit/>
          </a:bodyPr>
          <a:lstStyle/>
          <a:p>
            <a:r>
              <a:rPr lang="en-US" dirty="0"/>
              <a:t>Efficiency as a Rebuttal Factor Today</a:t>
            </a:r>
          </a:p>
        </p:txBody>
      </p:sp>
      <p:sp>
        <p:nvSpPr>
          <p:cNvPr id="44035" name="Content Placeholder 2"/>
          <p:cNvSpPr>
            <a:spLocks noGrp="1"/>
          </p:cNvSpPr>
          <p:nvPr>
            <p:ph idx="1"/>
          </p:nvPr>
        </p:nvSpPr>
        <p:spPr>
          <a:xfrm>
            <a:off x="284480" y="1467794"/>
            <a:ext cx="9661637" cy="5055554"/>
          </a:xfrm>
        </p:spPr>
        <p:txBody>
          <a:bodyPr>
            <a:normAutofit/>
          </a:bodyPr>
          <a:lstStyle/>
          <a:p>
            <a:r>
              <a:rPr lang="en-US" sz="2400" dirty="0"/>
              <a:t>Evolution from </a:t>
            </a:r>
            <a:r>
              <a:rPr lang="en-US" sz="2400" i="1" dirty="0"/>
              <a:t>Procter &amp; Gamble </a:t>
            </a:r>
            <a:r>
              <a:rPr lang="en-US" sz="2400" dirty="0"/>
              <a:t>(1967)</a:t>
            </a:r>
          </a:p>
          <a:p>
            <a:pPr lvl="1"/>
            <a:r>
              <a:rPr lang="en-US" sz="2000" dirty="0"/>
              <a:t>Courts now acknowledge efficiencies as a rebuttal factor (e.g., </a:t>
            </a:r>
            <a:r>
              <a:rPr lang="en-US" sz="2000" i="1" dirty="0"/>
              <a:t>University Health (1991)</a:t>
            </a:r>
            <a:r>
              <a:rPr lang="en-US" sz="2000" dirty="0"/>
              <a:t>(</a:t>
            </a:r>
            <a:r>
              <a:rPr lang="en-US" altLang="en-US" sz="2000" dirty="0"/>
              <a:t>Efficiency defense to government’s prima facie case …. </a:t>
            </a:r>
            <a:r>
              <a:rPr lang="en-US" altLang="en-US" sz="2000" i="1" dirty="0">
                <a:solidFill>
                  <a:srgbClr val="C00000"/>
                </a:solidFill>
              </a:rPr>
              <a:t>is appropriate in some circumstances</a:t>
            </a:r>
            <a:r>
              <a:rPr lang="en-US" altLang="en-US" sz="2000" dirty="0"/>
              <a:t>”)</a:t>
            </a:r>
            <a:endParaRPr lang="en-US" altLang="en-US" sz="2000" dirty="0">
              <a:latin typeface="Times New Roman" pitchFamily="18" charset="0"/>
              <a:cs typeface="Times New Roman" pitchFamily="18" charset="0"/>
            </a:endParaRPr>
          </a:p>
          <a:p>
            <a:pPr lvl="1"/>
            <a:endParaRPr lang="en-US" sz="2000" dirty="0"/>
          </a:p>
          <a:p>
            <a:pPr lvl="1"/>
            <a:r>
              <a:rPr lang="en-US" sz="2000" dirty="0"/>
              <a:t>Potential efficiency benefits of mergers are now reflected as a legitimate rebuttal factor in HMGs (§10) </a:t>
            </a:r>
          </a:p>
          <a:p>
            <a:r>
              <a:rPr lang="en-US" sz="2400" b="1" i="1" dirty="0">
                <a:solidFill>
                  <a:srgbClr val="C00000"/>
                </a:solidFill>
              </a:rPr>
              <a:t>But efficiency claims are treated skeptically by agencies and courts</a:t>
            </a:r>
          </a:p>
          <a:p>
            <a:pPr lvl="1"/>
            <a:r>
              <a:rPr lang="en-US" sz="2200" dirty="0"/>
              <a:t>“Sliding scale” (</a:t>
            </a:r>
            <a:r>
              <a:rPr lang="en-US" sz="2200" i="1" dirty="0"/>
              <a:t>Baker Hughes </a:t>
            </a:r>
            <a:r>
              <a:rPr lang="en-US" sz="2200" dirty="0"/>
              <a:t>and </a:t>
            </a:r>
            <a:r>
              <a:rPr lang="en-US" sz="2200" i="1" dirty="0"/>
              <a:t>Heinz</a:t>
            </a:r>
            <a:r>
              <a:rPr lang="en-US" sz="2200" dirty="0"/>
              <a:t>) can help to explain</a:t>
            </a:r>
          </a:p>
          <a:p>
            <a:pPr lvl="1"/>
            <a:r>
              <a:rPr lang="en-US" sz="2000" dirty="0"/>
              <a:t>Critics charge that the burden is too high</a:t>
            </a:r>
          </a:p>
          <a:p>
            <a:r>
              <a:rPr lang="en-US" sz="2400" b="1" i="1" dirty="0">
                <a:solidFill>
                  <a:srgbClr val="C00000"/>
                </a:solidFill>
              </a:rPr>
              <a:t>Efficiency evidence operates as a “rebuttal,” factor, not a “defense”</a:t>
            </a:r>
          </a:p>
          <a:p>
            <a:pPr lvl="1"/>
            <a:r>
              <a:rPr lang="en-US" sz="2000" dirty="0">
                <a:solidFill>
                  <a:srgbClr val="C00000"/>
                </a:solidFill>
              </a:rPr>
              <a:t>Not a “defense“ --  If costs fall, but prices rise, then rebuttal fails</a:t>
            </a:r>
          </a:p>
          <a:p>
            <a:pPr lvl="1"/>
            <a:r>
              <a:rPr lang="en-US" sz="2000" dirty="0"/>
              <a:t>Focus is </a:t>
            </a:r>
            <a:r>
              <a:rPr lang="en-US" sz="2000" u="sng" dirty="0"/>
              <a:t>consumer</a:t>
            </a:r>
            <a:r>
              <a:rPr lang="en-US" sz="2000" dirty="0"/>
              <a:t> welfare, not </a:t>
            </a:r>
            <a:r>
              <a:rPr lang="en-US" sz="2000" u="sng" dirty="0"/>
              <a:t>total</a:t>
            </a:r>
            <a:r>
              <a:rPr lang="en-US" sz="2000" dirty="0"/>
              <a:t> welfare.</a:t>
            </a:r>
          </a:p>
          <a:p>
            <a:pPr lvl="1"/>
            <a:r>
              <a:rPr lang="en-US" sz="2000" dirty="0"/>
              <a:t>Rebuttal asks about effect whether prices will rise or fall </a:t>
            </a:r>
            <a:r>
              <a:rPr lang="en-US" sz="2000" i="1" dirty="0"/>
              <a:t>(</a:t>
            </a:r>
            <a:r>
              <a:rPr lang="en-US" sz="2000" i="1" dirty="0" err="1"/>
              <a:t>UPP</a:t>
            </a:r>
            <a:r>
              <a:rPr lang="en-US" sz="2000" i="1" dirty="0"/>
              <a:t> vs </a:t>
            </a:r>
            <a:r>
              <a:rPr lang="en-US" sz="2000" i="1" dirty="0" err="1"/>
              <a:t>DPP</a:t>
            </a:r>
            <a:r>
              <a:rPr lang="en-US" sz="2000" i="1" dirty="0"/>
              <a:t>)</a:t>
            </a:r>
          </a:p>
        </p:txBody>
      </p:sp>
      <p:sp>
        <p:nvSpPr>
          <p:cNvPr id="44036" name="Slide Number Placeholder 3"/>
          <p:cNvSpPr>
            <a:spLocks noGrp="1"/>
          </p:cNvSpPr>
          <p:nvPr>
            <p:ph type="sldNum" sz="quarter" idx="12"/>
          </p:nvPr>
        </p:nvSpPr>
        <p:spPr>
          <a:xfrm>
            <a:off x="8574517" y="6340785"/>
            <a:ext cx="2743200" cy="365125"/>
          </a:xfrm>
          <a:noFill/>
        </p:spPr>
        <p:txBody>
          <a:bodyPr/>
          <a:lstStyle/>
          <a:p>
            <a:fld id="{306D4CA4-819A-4E29-BFB6-3598EF662C02}" type="slidenum">
              <a:rPr lang="en-US" smtClean="0"/>
              <a:pPr/>
              <a:t>4</a:t>
            </a:fld>
            <a:endParaRPr lang="en-US"/>
          </a:p>
        </p:txBody>
      </p:sp>
    </p:spTree>
    <p:extLst>
      <p:ext uri="{BB962C8B-B14F-4D97-AF65-F5344CB8AC3E}">
        <p14:creationId xmlns:p14="http://schemas.microsoft.com/office/powerpoint/2010/main" val="215846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9EB8B-124B-42B8-8ED8-33E4DB674D96}"/>
              </a:ext>
            </a:extLst>
          </p:cNvPr>
          <p:cNvSpPr>
            <a:spLocks noGrp="1"/>
          </p:cNvSpPr>
          <p:nvPr>
            <p:ph type="title"/>
          </p:nvPr>
        </p:nvSpPr>
        <p:spPr/>
        <p:txBody>
          <a:bodyPr/>
          <a:lstStyle/>
          <a:p>
            <a:pPr algn="ctr"/>
            <a:r>
              <a:rPr lang="en-US" sz="3600" dirty="0"/>
              <a:t>What’s Next?</a:t>
            </a:r>
            <a:endParaRPr lang="en-US" dirty="0"/>
          </a:p>
        </p:txBody>
      </p:sp>
      <p:sp>
        <p:nvSpPr>
          <p:cNvPr id="3" name="Text Placeholder 2">
            <a:extLst>
              <a:ext uri="{FF2B5EF4-FFF2-40B4-BE49-F238E27FC236}">
                <a16:creationId xmlns:a16="http://schemas.microsoft.com/office/drawing/2014/main" id="{8747B798-FD1A-4253-B551-93C9BF3C54FC}"/>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6102C444-494B-4636-93D3-5999D1100EBC}"/>
              </a:ext>
            </a:extLst>
          </p:cNvPr>
          <p:cNvSpPr>
            <a:spLocks noGrp="1"/>
          </p:cNvSpPr>
          <p:nvPr>
            <p:ph type="sldNum" sz="quarter" idx="12"/>
          </p:nvPr>
        </p:nvSpPr>
        <p:spPr/>
        <p:txBody>
          <a:bodyPr/>
          <a:lstStyle/>
          <a:p>
            <a:fld id="{A3FA0A93-60EE-4E9D-852F-604094E61050}" type="slidenum">
              <a:rPr lang="en-US" smtClean="0"/>
              <a:t>40</a:t>
            </a:fld>
            <a:endParaRPr lang="en-US"/>
          </a:p>
        </p:txBody>
      </p:sp>
    </p:spTree>
    <p:extLst>
      <p:ext uri="{BB962C8B-B14F-4D97-AF65-F5344CB8AC3E}">
        <p14:creationId xmlns:p14="http://schemas.microsoft.com/office/powerpoint/2010/main" val="9466726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F8210-99CC-4831-9937-213ADCC72589}"/>
              </a:ext>
            </a:extLst>
          </p:cNvPr>
          <p:cNvSpPr>
            <a:spLocks noGrp="1"/>
          </p:cNvSpPr>
          <p:nvPr>
            <p:ph type="title"/>
          </p:nvPr>
        </p:nvSpPr>
        <p:spPr/>
        <p:txBody>
          <a:bodyPr/>
          <a:lstStyle/>
          <a:p>
            <a:r>
              <a:rPr lang="en-US" dirty="0"/>
              <a:t>What’s Next</a:t>
            </a:r>
          </a:p>
        </p:txBody>
      </p:sp>
      <p:sp>
        <p:nvSpPr>
          <p:cNvPr id="3" name="Content Placeholder 2">
            <a:extLst>
              <a:ext uri="{FF2B5EF4-FFF2-40B4-BE49-F238E27FC236}">
                <a16:creationId xmlns:a16="http://schemas.microsoft.com/office/drawing/2014/main" id="{638C3317-58A8-44E7-B67E-4412FF1E2384}"/>
              </a:ext>
            </a:extLst>
          </p:cNvPr>
          <p:cNvSpPr>
            <a:spLocks noGrp="1"/>
          </p:cNvSpPr>
          <p:nvPr>
            <p:ph idx="1"/>
          </p:nvPr>
        </p:nvSpPr>
        <p:spPr>
          <a:xfrm>
            <a:off x="714375" y="1425575"/>
            <a:ext cx="10515600" cy="4351338"/>
          </a:xfrm>
        </p:spPr>
        <p:txBody>
          <a:bodyPr>
            <a:normAutofit lnSpcReduction="10000"/>
          </a:bodyPr>
          <a:lstStyle/>
          <a:p>
            <a:r>
              <a:rPr lang="en-US" dirty="0"/>
              <a:t>Growing dissatisfaction with current enforcement</a:t>
            </a:r>
          </a:p>
          <a:p>
            <a:pPr lvl="1"/>
            <a:r>
              <a:rPr lang="en-US" dirty="0"/>
              <a:t>Commentary that agencies and courts are captured by Chicago-School economics</a:t>
            </a:r>
          </a:p>
          <a:p>
            <a:pPr lvl="1"/>
            <a:r>
              <a:rPr lang="en-US" dirty="0"/>
              <a:t>Concern that burden of proof on agencies is too high </a:t>
            </a:r>
          </a:p>
          <a:p>
            <a:pPr lvl="1"/>
            <a:r>
              <a:rPr lang="en-US" dirty="0"/>
              <a:t>Concern about political power of tech companies</a:t>
            </a:r>
          </a:p>
          <a:p>
            <a:pPr lvl="1"/>
            <a:r>
              <a:rPr lang="en-US" dirty="0"/>
              <a:t>Recognition of agency budget constraints are limiting enforcement  </a:t>
            </a:r>
          </a:p>
          <a:p>
            <a:r>
              <a:rPr lang="en-US" dirty="0"/>
              <a:t>Senator Klobuchar’s 2019 merger bill (S307)</a:t>
            </a:r>
          </a:p>
          <a:p>
            <a:pPr lvl="1"/>
            <a:r>
              <a:rPr lang="en-US" sz="2400" b="0" i="0" u="none" strike="noStrike" baseline="0" dirty="0">
                <a:latin typeface="+mn-lt"/>
              </a:rPr>
              <a:t>Create what amounts to an anticompetitive presumption for mergers by </a:t>
            </a:r>
            <a:br>
              <a:rPr lang="en-US" sz="2400" b="0" i="0" u="none" strike="noStrike" baseline="0" dirty="0">
                <a:latin typeface="+mn-lt"/>
              </a:rPr>
            </a:br>
            <a:r>
              <a:rPr lang="en-US" sz="2400" b="0" i="0" u="none" strike="noStrike" baseline="0" dirty="0">
                <a:latin typeface="+mn-lt"/>
              </a:rPr>
              <a:t>“very large” firms, whereby </a:t>
            </a:r>
            <a:r>
              <a:rPr lang="en-US" sz="2400" b="0" i="1" u="none" strike="noStrike" baseline="0" dirty="0">
                <a:latin typeface="+mn-lt"/>
              </a:rPr>
              <a:t>the firm mus</a:t>
            </a:r>
            <a:r>
              <a:rPr lang="en-US" i="1" dirty="0">
                <a:latin typeface="+mn-lt"/>
              </a:rPr>
              <a:t>t carry the burden </a:t>
            </a:r>
            <a:r>
              <a:rPr lang="en-US" dirty="0">
                <a:latin typeface="+mn-lt"/>
              </a:rPr>
              <a:t>of showing that the merger “does not materially harm competition.”</a:t>
            </a:r>
          </a:p>
          <a:p>
            <a:pPr lvl="1"/>
            <a:r>
              <a:rPr lang="en-US" dirty="0"/>
              <a:t>Replace “substantially lessen competition” to “materially lessen competition,” where “materially” is defined to mean “more than a de minimis amount.”</a:t>
            </a:r>
          </a:p>
          <a:p>
            <a:pPr marL="457200" lvl="1" indent="0">
              <a:buNone/>
            </a:pPr>
            <a:endParaRPr lang="en-US" dirty="0">
              <a:highlight>
                <a:srgbClr val="FFFF00"/>
              </a:highlight>
            </a:endParaRPr>
          </a:p>
        </p:txBody>
      </p:sp>
    </p:spTree>
    <p:extLst>
      <p:ext uri="{BB962C8B-B14F-4D97-AF65-F5344CB8AC3E}">
        <p14:creationId xmlns:p14="http://schemas.microsoft.com/office/powerpoint/2010/main" val="28300248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84E7D-F562-4140-A3CB-9F455847CD24}"/>
              </a:ext>
            </a:extLst>
          </p:cNvPr>
          <p:cNvSpPr>
            <a:spLocks noGrp="1"/>
          </p:cNvSpPr>
          <p:nvPr>
            <p:ph type="title"/>
          </p:nvPr>
        </p:nvSpPr>
        <p:spPr>
          <a:xfrm>
            <a:off x="457200" y="153192"/>
            <a:ext cx="10515600" cy="1325563"/>
          </a:xfrm>
        </p:spPr>
        <p:txBody>
          <a:bodyPr>
            <a:normAutofit/>
          </a:bodyPr>
          <a:lstStyle/>
          <a:p>
            <a:r>
              <a:rPr lang="en-US" sz="3200" dirty="0"/>
              <a:t>Some Other Proposals to Tighten Up Merger Enforcement </a:t>
            </a:r>
          </a:p>
        </p:txBody>
      </p:sp>
      <p:sp>
        <p:nvSpPr>
          <p:cNvPr id="3" name="Content Placeholder 2">
            <a:extLst>
              <a:ext uri="{FF2B5EF4-FFF2-40B4-BE49-F238E27FC236}">
                <a16:creationId xmlns:a16="http://schemas.microsoft.com/office/drawing/2014/main" id="{FFEFF9BA-7699-427D-A3EF-899C6C0D4A23}"/>
              </a:ext>
            </a:extLst>
          </p:cNvPr>
          <p:cNvSpPr>
            <a:spLocks noGrp="1"/>
          </p:cNvSpPr>
          <p:nvPr>
            <p:ph idx="1"/>
          </p:nvPr>
        </p:nvSpPr>
        <p:spPr>
          <a:xfrm>
            <a:off x="552450" y="1284514"/>
            <a:ext cx="9581364" cy="5420294"/>
          </a:xfrm>
        </p:spPr>
        <p:txBody>
          <a:bodyPr>
            <a:normAutofit fontScale="70000" lnSpcReduction="20000"/>
          </a:bodyPr>
          <a:lstStyle/>
          <a:p>
            <a:pPr>
              <a:lnSpc>
                <a:spcPct val="110000"/>
              </a:lnSpc>
            </a:pPr>
            <a:r>
              <a:rPr lang="en-US" dirty="0"/>
              <a:t>Lower HHI Red Zone threshold back to HHI = 1800; delta HHI = 100</a:t>
            </a:r>
          </a:p>
          <a:p>
            <a:pPr>
              <a:lnSpc>
                <a:spcPct val="110000"/>
              </a:lnSpc>
            </a:pPr>
            <a:r>
              <a:rPr lang="en-US" dirty="0"/>
              <a:t>Adopt a </a:t>
            </a:r>
            <a:r>
              <a:rPr lang="en-US" dirty="0" err="1"/>
              <a:t>GUPPI</a:t>
            </a:r>
            <a:r>
              <a:rPr lang="en-US" dirty="0"/>
              <a:t> anticompetitive presumption and eliminate </a:t>
            </a:r>
            <a:r>
              <a:rPr lang="en-US" dirty="0" err="1"/>
              <a:t>GUPPI</a:t>
            </a:r>
            <a:r>
              <a:rPr lang="en-US" dirty="0"/>
              <a:t> quasi-safe harbor</a:t>
            </a:r>
          </a:p>
          <a:p>
            <a:pPr>
              <a:lnSpc>
                <a:spcPct val="110000"/>
              </a:lnSpc>
            </a:pPr>
            <a:r>
              <a:rPr lang="en-US" dirty="0"/>
              <a:t>Adopt an anticompetitive presumption for acquisition of mavericks</a:t>
            </a:r>
          </a:p>
          <a:p>
            <a:pPr>
              <a:lnSpc>
                <a:spcPct val="110000"/>
              </a:lnSpc>
            </a:pPr>
            <a:r>
              <a:rPr lang="en-US" dirty="0"/>
              <a:t>Adopt anticompetitive presumptions for mergers by leading firms (including potential competition mergers and vertical mergers)</a:t>
            </a:r>
          </a:p>
          <a:p>
            <a:pPr>
              <a:lnSpc>
                <a:spcPct val="110000"/>
              </a:lnSpc>
            </a:pPr>
            <a:r>
              <a:rPr lang="en-US" dirty="0"/>
              <a:t>Raise merging parties’ rebuttal burden of production/ proof --- return to Phila Natl Bank “clear showing” standard </a:t>
            </a:r>
          </a:p>
          <a:p>
            <a:pPr>
              <a:lnSpc>
                <a:spcPct val="110000"/>
              </a:lnSpc>
            </a:pPr>
            <a:r>
              <a:rPr lang="en-US" dirty="0"/>
              <a:t>Recognize that standard econometric tests ignore “false negatives” and focus only on concern with “false positives,” and adjust tests accordingly</a:t>
            </a:r>
          </a:p>
          <a:p>
            <a:pPr>
              <a:lnSpc>
                <a:spcPct val="110000"/>
              </a:lnSpc>
            </a:pPr>
            <a:r>
              <a:rPr lang="en-US" dirty="0"/>
              <a:t>Pay attention to common ownership by financial funds</a:t>
            </a:r>
          </a:p>
          <a:p>
            <a:pPr>
              <a:lnSpc>
                <a:spcPct val="110000"/>
              </a:lnSpc>
            </a:pPr>
            <a:r>
              <a:rPr lang="en-US" dirty="0"/>
              <a:t>Stress the need for skepticism of testimony by merging parties’ executives</a:t>
            </a:r>
          </a:p>
          <a:p>
            <a:pPr>
              <a:lnSpc>
                <a:spcPct val="110000"/>
              </a:lnSpc>
            </a:pPr>
            <a:endParaRPr lang="en-US" dirty="0"/>
          </a:p>
          <a:p>
            <a:pPr marL="0" indent="0">
              <a:lnSpc>
                <a:spcPct val="110000"/>
              </a:lnSpc>
              <a:buNone/>
            </a:pPr>
            <a:r>
              <a:rPr lang="en-US" sz="1900" dirty="0">
                <a:latin typeface="+mn-lt"/>
              </a:rPr>
              <a:t>Source: Steven C. Salop &amp; Fiona Scott Morton, </a:t>
            </a:r>
            <a:r>
              <a:rPr lang="en-US" sz="1900" b="0" i="1" u="none" strike="noStrike" baseline="0" dirty="0">
                <a:latin typeface="+mn-lt"/>
              </a:rPr>
              <a:t>The 2010 HMGs Ten Years Later: Where Do We Go </a:t>
            </a:r>
            <a:br>
              <a:rPr lang="en-US" sz="1900" b="0" i="1" u="none" strike="noStrike" baseline="0" dirty="0">
                <a:latin typeface="+mn-lt"/>
              </a:rPr>
            </a:br>
            <a:r>
              <a:rPr lang="en-US" sz="1900" b="0" i="1" u="none" strike="noStrike" baseline="0" dirty="0">
                <a:latin typeface="+mn-lt"/>
              </a:rPr>
              <a:t>From Here?</a:t>
            </a:r>
            <a:r>
              <a:rPr lang="en-US" sz="1900" b="0" i="0" u="none" strike="noStrike" baseline="0" dirty="0">
                <a:latin typeface="+mn-lt"/>
              </a:rPr>
              <a:t>, Rev. Ind. Org. __ (2021) </a:t>
            </a:r>
            <a:r>
              <a:rPr lang="en-US" sz="1900" b="0" i="1" u="none" strike="noStrike" baseline="0" dirty="0">
                <a:latin typeface="+mn-lt"/>
              </a:rPr>
              <a:t>(forthcoming).</a:t>
            </a:r>
            <a:endParaRPr lang="en-US" sz="1400" i="1" dirty="0">
              <a:latin typeface="+mn-lt"/>
            </a:endParaRPr>
          </a:p>
        </p:txBody>
      </p:sp>
      <p:cxnSp>
        <p:nvCxnSpPr>
          <p:cNvPr id="4" name="Straight Arrow Connector 3">
            <a:extLst>
              <a:ext uri="{FF2B5EF4-FFF2-40B4-BE49-F238E27FC236}">
                <a16:creationId xmlns:a16="http://schemas.microsoft.com/office/drawing/2014/main" id="{AD255255-912A-45EE-92E2-5FF49B8A5CA2}"/>
              </a:ext>
            </a:extLst>
          </p:cNvPr>
          <p:cNvCxnSpPr>
            <a:cxnSpLocks/>
          </p:cNvCxnSpPr>
          <p:nvPr/>
        </p:nvCxnSpPr>
        <p:spPr>
          <a:xfrm flipH="1" flipV="1">
            <a:off x="7423693" y="5929531"/>
            <a:ext cx="1401855" cy="1905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8F926B0-D663-4FAE-84A8-30F9DEB2EC7F}"/>
              </a:ext>
            </a:extLst>
          </p:cNvPr>
          <p:cNvSpPr txBox="1"/>
          <p:nvPr/>
        </p:nvSpPr>
        <p:spPr>
          <a:xfrm>
            <a:off x="9087485" y="5827644"/>
            <a:ext cx="2009777" cy="584775"/>
          </a:xfrm>
          <a:prstGeom prst="rect">
            <a:avLst/>
          </a:prstGeom>
          <a:noFill/>
          <a:ln w="38100">
            <a:solidFill>
              <a:srgbClr val="0070C0"/>
            </a:solidFill>
          </a:ln>
        </p:spPr>
        <p:txBody>
          <a:bodyPr wrap="square" rtlCol="0">
            <a:spAutoFit/>
          </a:bodyPr>
          <a:lstStyle/>
          <a:p>
            <a:r>
              <a:rPr lang="en-US" sz="1600" b="1" dirty="0">
                <a:solidFill>
                  <a:srgbClr val="0070C0"/>
                </a:solidFill>
              </a:rPr>
              <a:t>Article Posted </a:t>
            </a:r>
            <a:br>
              <a:rPr lang="en-US" sz="1600" b="1" dirty="0">
                <a:solidFill>
                  <a:srgbClr val="0070C0"/>
                </a:solidFill>
              </a:rPr>
            </a:br>
            <a:r>
              <a:rPr lang="en-US" sz="1600" b="1" dirty="0">
                <a:solidFill>
                  <a:srgbClr val="0070C0"/>
                </a:solidFill>
              </a:rPr>
              <a:t>on Canvas</a:t>
            </a:r>
          </a:p>
        </p:txBody>
      </p:sp>
    </p:spTree>
    <p:extLst>
      <p:ext uri="{BB962C8B-B14F-4D97-AF65-F5344CB8AC3E}">
        <p14:creationId xmlns:p14="http://schemas.microsoft.com/office/powerpoint/2010/main" val="2164344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B92A1-E11D-4491-97E9-D54EB17D7086}"/>
              </a:ext>
            </a:extLst>
          </p:cNvPr>
          <p:cNvSpPr>
            <a:spLocks noGrp="1"/>
          </p:cNvSpPr>
          <p:nvPr>
            <p:ph type="title"/>
          </p:nvPr>
        </p:nvSpPr>
        <p:spPr>
          <a:xfrm>
            <a:off x="611957" y="-46646"/>
            <a:ext cx="10515600" cy="1325563"/>
          </a:xfrm>
        </p:spPr>
        <p:txBody>
          <a:bodyPr/>
          <a:lstStyle/>
          <a:p>
            <a:r>
              <a:rPr lang="en-US" dirty="0"/>
              <a:t>Controversial Current FTC Policy</a:t>
            </a:r>
          </a:p>
        </p:txBody>
      </p:sp>
      <p:sp>
        <p:nvSpPr>
          <p:cNvPr id="3" name="Content Placeholder 2">
            <a:extLst>
              <a:ext uri="{FF2B5EF4-FFF2-40B4-BE49-F238E27FC236}">
                <a16:creationId xmlns:a16="http://schemas.microsoft.com/office/drawing/2014/main" id="{2E1C879A-3B4D-4D17-B1BC-F59561C081FE}"/>
              </a:ext>
            </a:extLst>
          </p:cNvPr>
          <p:cNvSpPr>
            <a:spLocks noGrp="1"/>
          </p:cNvSpPr>
          <p:nvPr>
            <p:ph idx="1"/>
          </p:nvPr>
        </p:nvSpPr>
        <p:spPr>
          <a:xfrm>
            <a:off x="384929" y="1168923"/>
            <a:ext cx="8184035" cy="5297864"/>
          </a:xfrm>
        </p:spPr>
        <p:txBody>
          <a:bodyPr>
            <a:normAutofit fontScale="85000" lnSpcReduction="20000"/>
          </a:bodyPr>
          <a:lstStyle/>
          <a:p>
            <a:r>
              <a:rPr lang="en-US" dirty="0"/>
              <a:t>Chair Khan’s “Neo-</a:t>
            </a:r>
            <a:r>
              <a:rPr lang="en-US" dirty="0" err="1"/>
              <a:t>Brandeisian</a:t>
            </a:r>
            <a:r>
              <a:rPr lang="en-US" dirty="0"/>
              <a:t>” (or “Neo </a:t>
            </a:r>
            <a:r>
              <a:rPr lang="en-US" dirty="0" err="1"/>
              <a:t>BrownShoesian</a:t>
            </a:r>
            <a:r>
              <a:rPr lang="en-US" dirty="0"/>
              <a:t>”) policy preferences</a:t>
            </a:r>
          </a:p>
          <a:p>
            <a:pPr lvl="1"/>
            <a:r>
              <a:rPr lang="en-US" dirty="0"/>
              <a:t>Preferred focus (in academic writings): “Structure,” not “Outcomes” or “Welfare”</a:t>
            </a:r>
          </a:p>
          <a:p>
            <a:pPr lvl="1"/>
            <a:r>
              <a:rPr lang="en-US" dirty="0"/>
              <a:t>Expanded concerns beyond narrow conception of “competitive effects”</a:t>
            </a:r>
          </a:p>
          <a:p>
            <a:r>
              <a:rPr lang="en-US" dirty="0"/>
              <a:t>Facts and rumors that that FTC is trying to deter mergers by </a:t>
            </a:r>
            <a:br>
              <a:rPr lang="en-US" dirty="0"/>
            </a:br>
            <a:r>
              <a:rPr lang="en-US" dirty="0"/>
              <a:t>“slow rolling”</a:t>
            </a:r>
          </a:p>
          <a:p>
            <a:pPr lvl="1"/>
            <a:r>
              <a:rPr lang="en-US" dirty="0"/>
              <a:t>No merger consent decrees or challenges since Khan became Chair in mid-June</a:t>
            </a:r>
          </a:p>
          <a:p>
            <a:pPr lvl="1"/>
            <a:r>
              <a:rPr lang="en-US" dirty="0"/>
              <a:t>Warning letters sent to numerous firms at end of 30-day period when </a:t>
            </a:r>
            <a:br>
              <a:rPr lang="en-US" dirty="0"/>
            </a:br>
            <a:r>
              <a:rPr lang="en-US" dirty="0"/>
              <a:t>no 2R, but warning that FTC has not closed investigations</a:t>
            </a:r>
          </a:p>
          <a:p>
            <a:pPr lvl="1"/>
            <a:r>
              <a:rPr lang="en-US" dirty="0"/>
              <a:t>Negotiated consent decrees with staff being held up in Chair’s office</a:t>
            </a:r>
          </a:p>
          <a:p>
            <a:pPr lvl="1"/>
            <a:r>
              <a:rPr lang="en-US" dirty="0"/>
              <a:t>Staff more commonly asking for more time after 2R compliance </a:t>
            </a:r>
          </a:p>
          <a:p>
            <a:r>
              <a:rPr lang="en-US" dirty="0"/>
              <a:t>Second requests and staff asking for broader set of information</a:t>
            </a:r>
          </a:p>
          <a:p>
            <a:pPr lvl="1"/>
            <a:r>
              <a:rPr lang="en-US" dirty="0"/>
              <a:t>Impact on ESG (environmental, social and corporate governance)</a:t>
            </a:r>
          </a:p>
          <a:p>
            <a:pPr lvl="1"/>
            <a:r>
              <a:rPr lang="en-US" dirty="0"/>
              <a:t>Impact on unionization </a:t>
            </a:r>
          </a:p>
          <a:p>
            <a:pPr lvl="1"/>
            <a:r>
              <a:rPr lang="en-US" dirty="0"/>
              <a:t>Scrutinizing private equity transactions where there are no horizontal or vertical issues</a:t>
            </a:r>
          </a:p>
        </p:txBody>
      </p:sp>
      <p:cxnSp>
        <p:nvCxnSpPr>
          <p:cNvPr id="4" name="Straight Arrow Connector 3">
            <a:extLst>
              <a:ext uri="{FF2B5EF4-FFF2-40B4-BE49-F238E27FC236}">
                <a16:creationId xmlns:a16="http://schemas.microsoft.com/office/drawing/2014/main" id="{0FEAC1E0-3ACF-46C1-8B7D-6A7DEA722AFE}"/>
              </a:ext>
            </a:extLst>
          </p:cNvPr>
          <p:cNvCxnSpPr>
            <a:cxnSpLocks/>
          </p:cNvCxnSpPr>
          <p:nvPr/>
        </p:nvCxnSpPr>
        <p:spPr>
          <a:xfrm flipH="1" flipV="1">
            <a:off x="8262202" y="4204354"/>
            <a:ext cx="848413" cy="26395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36388B4-1CB1-46FD-83E8-FF861645CAD4}"/>
              </a:ext>
            </a:extLst>
          </p:cNvPr>
          <p:cNvSpPr txBox="1"/>
          <p:nvPr/>
        </p:nvSpPr>
        <p:spPr>
          <a:xfrm>
            <a:off x="9271557" y="2865749"/>
            <a:ext cx="2731904" cy="2308324"/>
          </a:xfrm>
          <a:prstGeom prst="rect">
            <a:avLst/>
          </a:prstGeom>
          <a:solidFill>
            <a:srgbClr val="FFC000"/>
          </a:solidFill>
          <a:ln w="38100">
            <a:solidFill>
              <a:srgbClr val="0070C0"/>
            </a:solidFill>
          </a:ln>
        </p:spPr>
        <p:txBody>
          <a:bodyPr wrap="square" rtlCol="0">
            <a:spAutoFit/>
          </a:bodyPr>
          <a:lstStyle/>
          <a:p>
            <a:r>
              <a:rPr lang="en-US" b="1" dirty="0">
                <a:solidFill>
                  <a:srgbClr val="0070C0"/>
                </a:solidFill>
              </a:rPr>
              <a:t>Stated rationale is “surge” in merger filings. But DOJ is not behaving similarly.  And there are rumors that FTC is investigating mergers where DOJ had clearance and found no issues.</a:t>
            </a:r>
          </a:p>
        </p:txBody>
      </p:sp>
      <p:cxnSp>
        <p:nvCxnSpPr>
          <p:cNvPr id="12" name="Straight Arrow Connector 11">
            <a:extLst>
              <a:ext uri="{FF2B5EF4-FFF2-40B4-BE49-F238E27FC236}">
                <a16:creationId xmlns:a16="http://schemas.microsoft.com/office/drawing/2014/main" id="{86741409-87DE-44A5-94D4-A83E68228CB6}"/>
              </a:ext>
            </a:extLst>
          </p:cNvPr>
          <p:cNvCxnSpPr>
            <a:cxnSpLocks/>
          </p:cNvCxnSpPr>
          <p:nvPr/>
        </p:nvCxnSpPr>
        <p:spPr>
          <a:xfrm flipH="1" flipV="1">
            <a:off x="7837996" y="5886094"/>
            <a:ext cx="848413" cy="26395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4ECE73C-DD58-4746-8459-E20E7DADA66D}"/>
              </a:ext>
            </a:extLst>
          </p:cNvPr>
          <p:cNvSpPr txBox="1"/>
          <p:nvPr/>
        </p:nvSpPr>
        <p:spPr>
          <a:xfrm>
            <a:off x="8993171" y="5560576"/>
            <a:ext cx="3010289" cy="923330"/>
          </a:xfrm>
          <a:prstGeom prst="rect">
            <a:avLst/>
          </a:prstGeom>
          <a:solidFill>
            <a:srgbClr val="FFC000"/>
          </a:solidFill>
          <a:ln w="38100">
            <a:solidFill>
              <a:srgbClr val="0070C0"/>
            </a:solidFill>
          </a:ln>
        </p:spPr>
        <p:txBody>
          <a:bodyPr wrap="square" rtlCol="0">
            <a:spAutoFit/>
          </a:bodyPr>
          <a:lstStyle/>
          <a:p>
            <a:r>
              <a:rPr lang="en-US" b="1" dirty="0">
                <a:solidFill>
                  <a:srgbClr val="0070C0"/>
                </a:solidFill>
              </a:rPr>
              <a:t>FTC has suggested that PE firms may not compete as hard as other entities</a:t>
            </a:r>
          </a:p>
        </p:txBody>
      </p:sp>
    </p:spTree>
    <p:extLst>
      <p:ext uri="{BB962C8B-B14F-4D97-AF65-F5344CB8AC3E}">
        <p14:creationId xmlns:p14="http://schemas.microsoft.com/office/powerpoint/2010/main" val="2869331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7072" y="365125"/>
            <a:ext cx="10976728" cy="1325563"/>
          </a:xfrm>
        </p:spPr>
        <p:txBody>
          <a:bodyPr>
            <a:normAutofit/>
          </a:bodyPr>
          <a:lstStyle/>
          <a:p>
            <a:r>
              <a:rPr lang="en-US" dirty="0"/>
              <a:t>  </a:t>
            </a:r>
            <a:r>
              <a:rPr lang="en-US" altLang="en-US" dirty="0">
                <a:cs typeface="Tahoma" panose="020B0604030504040204" pitchFamily="34" charset="0"/>
              </a:rPr>
              <a:t>Consumer Welfare Standard: Conflicting Forces on Prices and Output </a:t>
            </a:r>
            <a:br>
              <a:rPr lang="en-US" altLang="en-US" dirty="0">
                <a:cs typeface="Tahoma" panose="020B0604030504040204" pitchFamily="34" charset="0"/>
              </a:rPr>
            </a:br>
            <a:endParaRPr lang="en-US" dirty="0"/>
          </a:p>
        </p:txBody>
      </p:sp>
      <p:sp>
        <p:nvSpPr>
          <p:cNvPr id="25603" name="Content Placeholder 1"/>
          <p:cNvSpPr>
            <a:spLocks noGrp="1"/>
          </p:cNvSpPr>
          <p:nvPr>
            <p:ph idx="1"/>
          </p:nvPr>
        </p:nvSpPr>
        <p:spPr>
          <a:xfrm>
            <a:off x="295275" y="1253331"/>
            <a:ext cx="10515600" cy="4351338"/>
          </a:xfrm>
        </p:spPr>
        <p:txBody>
          <a:bodyPr>
            <a:normAutofit/>
          </a:bodyPr>
          <a:lstStyle/>
          <a:p>
            <a:pPr marL="0" indent="0">
              <a:buNone/>
            </a:pPr>
            <a:r>
              <a:rPr lang="en-US" altLang="en-US" b="1" i="1" dirty="0">
                <a:solidFill>
                  <a:srgbClr val="CC3300"/>
                </a:solidFill>
                <a:cs typeface="Tahoma" panose="020B0604030504040204" pitchFamily="34" charset="0"/>
              </a:rPr>
              <a:t>    </a:t>
            </a:r>
            <a:r>
              <a:rPr lang="en-US" altLang="en-US" i="1" dirty="0">
                <a:cs typeface="Tahoma" panose="020B0604030504040204" pitchFamily="34" charset="0"/>
              </a:rPr>
              <a:t>                </a:t>
            </a:r>
            <a:endParaRPr lang="en-US" altLang="en-US" sz="2400" b="1" i="1" dirty="0">
              <a:solidFill>
                <a:srgbClr val="CC3300"/>
              </a:solidFill>
              <a:cs typeface="Tahoma" panose="020B0604030504040204" pitchFamily="34" charset="0"/>
            </a:endParaRPr>
          </a:p>
          <a:p>
            <a:pPr lvl="1" eaLnBrk="1" hangingPunct="1">
              <a:lnSpc>
                <a:spcPct val="90000"/>
              </a:lnSpc>
            </a:pPr>
            <a:r>
              <a:rPr lang="en-US" altLang="en-US" sz="2000" dirty="0">
                <a:cs typeface="Tahoma" panose="020B0604030504040204" pitchFamily="34" charset="0"/>
              </a:rPr>
              <a:t>Unilateral and coordinated pricing effects tend to increase price, relative to pre-merger competition </a:t>
            </a:r>
          </a:p>
          <a:p>
            <a:pPr lvl="2" eaLnBrk="1" hangingPunct="1">
              <a:lnSpc>
                <a:spcPct val="90000"/>
              </a:lnSpc>
            </a:pPr>
            <a:r>
              <a:rPr lang="en-US" altLang="en-US" sz="1800" b="1" i="1" dirty="0">
                <a:solidFill>
                  <a:srgbClr val="C00000"/>
                </a:solidFill>
                <a:cs typeface="Tahoma" panose="020B0604030504040204" pitchFamily="34" charset="0"/>
              </a:rPr>
              <a:t>Upward pricing pressure (</a:t>
            </a:r>
            <a:r>
              <a:rPr lang="en-US" altLang="en-US" sz="1800" b="1" i="1" dirty="0" err="1">
                <a:solidFill>
                  <a:srgbClr val="C00000"/>
                </a:solidFill>
                <a:cs typeface="Tahoma" panose="020B0604030504040204" pitchFamily="34" charset="0"/>
              </a:rPr>
              <a:t>UPP</a:t>
            </a:r>
            <a:r>
              <a:rPr lang="en-US" altLang="en-US" sz="1800" b="1" i="1" dirty="0">
                <a:solidFill>
                  <a:srgbClr val="C00000"/>
                </a:solidFill>
                <a:cs typeface="Tahoma" panose="020B0604030504040204" pitchFamily="34" charset="0"/>
              </a:rPr>
              <a:t>)</a:t>
            </a:r>
            <a:br>
              <a:rPr lang="en-US" altLang="en-US" sz="1800" b="1" i="1" dirty="0">
                <a:solidFill>
                  <a:srgbClr val="FF0000"/>
                </a:solidFill>
                <a:cs typeface="Tahoma" panose="020B0604030504040204" pitchFamily="34" charset="0"/>
              </a:rPr>
            </a:br>
            <a:endParaRPr lang="en-US" altLang="en-US" sz="1800" b="1" i="1" dirty="0">
              <a:solidFill>
                <a:srgbClr val="FF0000"/>
              </a:solidFill>
              <a:cs typeface="Tahoma" panose="020B0604030504040204" pitchFamily="34" charset="0"/>
            </a:endParaRPr>
          </a:p>
          <a:p>
            <a:pPr lvl="1" eaLnBrk="1" hangingPunct="1">
              <a:lnSpc>
                <a:spcPct val="90000"/>
              </a:lnSpc>
            </a:pPr>
            <a:r>
              <a:rPr lang="en-US" altLang="en-US" sz="2000" dirty="0">
                <a:cs typeface="Tahoma" panose="020B0604030504040204" pitchFamily="34" charset="0"/>
              </a:rPr>
              <a:t>Cost reductions tends to decrease price, relative to initial point</a:t>
            </a:r>
          </a:p>
          <a:p>
            <a:pPr lvl="2" eaLnBrk="1" hangingPunct="1">
              <a:lnSpc>
                <a:spcPct val="90000"/>
              </a:lnSpc>
            </a:pPr>
            <a:r>
              <a:rPr lang="en-US" altLang="en-US" sz="1800" b="1" i="1" dirty="0">
                <a:solidFill>
                  <a:srgbClr val="00B050"/>
                </a:solidFill>
                <a:cs typeface="Tahoma" panose="020B0604030504040204" pitchFamily="34" charset="0"/>
              </a:rPr>
              <a:t>Downward pricing pressure (</a:t>
            </a:r>
            <a:r>
              <a:rPr lang="en-US" altLang="en-US" sz="1800" b="1" i="1" dirty="0" err="1">
                <a:solidFill>
                  <a:srgbClr val="00B050"/>
                </a:solidFill>
                <a:cs typeface="Tahoma" panose="020B0604030504040204" pitchFamily="34" charset="0"/>
              </a:rPr>
              <a:t>DPP</a:t>
            </a:r>
            <a:r>
              <a:rPr lang="en-US" altLang="en-US" sz="1800" b="1" i="1" dirty="0">
                <a:solidFill>
                  <a:srgbClr val="00B050"/>
                </a:solidFill>
                <a:cs typeface="Tahoma" panose="020B0604030504040204" pitchFamily="34" charset="0"/>
              </a:rPr>
              <a:t>)</a:t>
            </a:r>
            <a:br>
              <a:rPr lang="en-US" altLang="en-US" sz="1800" b="1" i="1" dirty="0">
                <a:cs typeface="Tahoma" panose="020B0604030504040204" pitchFamily="34" charset="0"/>
              </a:rPr>
            </a:br>
            <a:endParaRPr lang="en-US" altLang="en-US" sz="1800" b="1" i="1" dirty="0">
              <a:cs typeface="Tahoma" panose="020B0604030504040204" pitchFamily="34" charset="0"/>
            </a:endParaRPr>
          </a:p>
          <a:p>
            <a:pPr lvl="1" eaLnBrk="1" hangingPunct="1">
              <a:lnSpc>
                <a:spcPct val="90000"/>
              </a:lnSpc>
            </a:pPr>
            <a:r>
              <a:rPr lang="en-US" altLang="en-US" sz="2000" dirty="0">
                <a:cs typeface="Tahoma" panose="020B0604030504040204" pitchFamily="34" charset="0"/>
              </a:rPr>
              <a:t>Whether price rises or falls depends on resolution of these conflicting forces:</a:t>
            </a:r>
          </a:p>
          <a:p>
            <a:pPr lvl="2" eaLnBrk="1" hangingPunct="1">
              <a:lnSpc>
                <a:spcPct val="90000"/>
              </a:lnSpc>
            </a:pPr>
            <a:r>
              <a:rPr lang="en-US" altLang="en-US" sz="1800" dirty="0">
                <a:cs typeface="Tahoma" panose="020B0604030504040204" pitchFamily="34" charset="0"/>
              </a:rPr>
              <a:t>Small cost reductions </a:t>
            </a:r>
            <a:r>
              <a:rPr lang="en-US" altLang="en-US" sz="1800" dirty="0">
                <a:cs typeface="Tahoma" panose="020B0604030504040204" pitchFamily="34" charset="0"/>
                <a:sym typeface="Wingdings" panose="05000000000000000000" pitchFamily="2" charset="2"/>
              </a:rPr>
              <a:t> </a:t>
            </a:r>
            <a:r>
              <a:rPr lang="en-US" altLang="en-US" sz="1800" b="1" dirty="0">
                <a:solidFill>
                  <a:srgbClr val="C00000"/>
                </a:solidFill>
                <a:cs typeface="Tahoma" panose="020B0604030504040204" pitchFamily="34" charset="0"/>
                <a:sym typeface="Wingdings" panose="05000000000000000000" pitchFamily="2" charset="2"/>
              </a:rPr>
              <a:t>price rises and output falls (</a:t>
            </a:r>
            <a:r>
              <a:rPr lang="en-US" altLang="en-US" sz="1800" b="1" dirty="0" err="1">
                <a:solidFill>
                  <a:srgbClr val="C00000"/>
                </a:solidFill>
                <a:cs typeface="Tahoma" panose="020B0604030504040204" pitchFamily="34" charset="0"/>
                <a:sym typeface="Wingdings" panose="05000000000000000000" pitchFamily="2" charset="2"/>
              </a:rPr>
              <a:t>UPP</a:t>
            </a:r>
            <a:r>
              <a:rPr lang="en-US" altLang="en-US" sz="1800" b="1" dirty="0">
                <a:solidFill>
                  <a:srgbClr val="C00000"/>
                </a:solidFill>
                <a:cs typeface="Tahoma" panose="020B0604030504040204" pitchFamily="34" charset="0"/>
                <a:sym typeface="Wingdings" panose="05000000000000000000" pitchFamily="2" charset="2"/>
              </a:rPr>
              <a:t> dominates)</a:t>
            </a:r>
          </a:p>
          <a:p>
            <a:pPr lvl="2" eaLnBrk="1" hangingPunct="1">
              <a:lnSpc>
                <a:spcPct val="90000"/>
              </a:lnSpc>
            </a:pPr>
            <a:r>
              <a:rPr lang="en-US" altLang="en-US" sz="1800" dirty="0">
                <a:cs typeface="Tahoma" panose="020B0604030504040204" pitchFamily="34" charset="0"/>
                <a:sym typeface="Wingdings" panose="05000000000000000000" pitchFamily="2" charset="2"/>
              </a:rPr>
              <a:t>Large cost reductions  </a:t>
            </a:r>
            <a:r>
              <a:rPr lang="en-US" altLang="en-US" sz="1800" b="1" dirty="0">
                <a:solidFill>
                  <a:srgbClr val="00B050"/>
                </a:solidFill>
                <a:cs typeface="Tahoma" panose="020B0604030504040204" pitchFamily="34" charset="0"/>
                <a:sym typeface="Wingdings" panose="05000000000000000000" pitchFamily="2" charset="2"/>
              </a:rPr>
              <a:t>price falls and output rises (DPP dominates)</a:t>
            </a:r>
          </a:p>
        </p:txBody>
      </p:sp>
      <p:sp>
        <p:nvSpPr>
          <p:cNvPr id="2560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09503EC4-08AB-451C-936D-0D1593C9C8A4}" type="slidenum">
              <a:rPr lang="en-US" altLang="en-US" sz="1400">
                <a:latin typeface="Arial" panose="020B0604020202020204" pitchFamily="34" charset="0"/>
                <a:cs typeface="Arial" panose="020B0604020202020204" pitchFamily="34" charset="0"/>
              </a:rPr>
              <a:pPr>
                <a:spcBef>
                  <a:spcPct val="0"/>
                </a:spcBef>
                <a:buFontTx/>
                <a:buNone/>
              </a:pPr>
              <a:t>5</a:t>
            </a:fld>
            <a:endParaRPr lang="en-US" altLang="en-US" sz="14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3168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a:extLst>
              <a:ext uri="{FF2B5EF4-FFF2-40B4-BE49-F238E27FC236}">
                <a16:creationId xmlns:a16="http://schemas.microsoft.com/office/drawing/2014/main" id="{5FBAA881-67CE-4611-9725-66A49DEC80D8}"/>
              </a:ext>
            </a:extLst>
          </p:cNvPr>
          <p:cNvSpPr>
            <a:spLocks noGrp="1" noChangeArrowheads="1"/>
          </p:cNvSpPr>
          <p:nvPr>
            <p:ph type="title"/>
          </p:nvPr>
        </p:nvSpPr>
        <p:spPr>
          <a:xfrm>
            <a:off x="357051" y="560586"/>
            <a:ext cx="10091875" cy="1462087"/>
          </a:xfrm>
        </p:spPr>
        <p:txBody>
          <a:bodyPr rtlCol="0">
            <a:normAutofit/>
          </a:bodyPr>
          <a:lstStyle/>
          <a:p>
            <a:pPr>
              <a:defRPr/>
            </a:pPr>
            <a:r>
              <a:rPr lang="en-US" altLang="en-US" sz="2800" dirty="0"/>
              <a:t>Basic Economics: </a:t>
            </a:r>
            <a:r>
              <a:rPr lang="en-US" altLang="en-US" sz="2800" dirty="0">
                <a:solidFill>
                  <a:srgbClr val="C00000"/>
                </a:solidFill>
              </a:rPr>
              <a:t>Upward </a:t>
            </a:r>
            <a:r>
              <a:rPr lang="en-US" altLang="en-US" sz="2800" dirty="0"/>
              <a:t>vs </a:t>
            </a:r>
            <a:r>
              <a:rPr lang="en-US" altLang="en-US" sz="2800" dirty="0">
                <a:solidFill>
                  <a:srgbClr val="00B050"/>
                </a:solidFill>
              </a:rPr>
              <a:t>Downward </a:t>
            </a:r>
            <a:r>
              <a:rPr lang="en-US" altLang="en-US" sz="2800" dirty="0"/>
              <a:t>Pricing Pressure</a:t>
            </a:r>
            <a:br>
              <a:rPr lang="en-US" altLang="en-US" sz="2400" dirty="0"/>
            </a:br>
            <a:endParaRPr lang="en-US" altLang="en-US" sz="3600" dirty="0"/>
          </a:p>
        </p:txBody>
      </p:sp>
      <p:sp>
        <p:nvSpPr>
          <p:cNvPr id="23555" name="Rectangle 3"/>
          <p:cNvSpPr>
            <a:spLocks noGrp="1"/>
          </p:cNvSpPr>
          <p:nvPr>
            <p:ph idx="1"/>
          </p:nvPr>
        </p:nvSpPr>
        <p:spPr/>
        <p:txBody>
          <a:bodyPr/>
          <a:lstStyle/>
          <a:p>
            <a:pPr eaLnBrk="1" hangingPunct="1">
              <a:buFont typeface="Wingdings" panose="05000000000000000000" pitchFamily="2" charset="2"/>
              <a:buNone/>
            </a:pPr>
            <a:r>
              <a:rPr lang="en-US" altLang="en-US" dirty="0"/>
              <a:t> </a:t>
            </a:r>
          </a:p>
        </p:txBody>
      </p:sp>
      <p:sp>
        <p:nvSpPr>
          <p:cNvPr id="2355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C3DF7C1A-A272-4727-A0C5-22E725FD4AD7}" type="slidenum">
              <a:rPr lang="en-US" altLang="en-US" sz="1400">
                <a:latin typeface="Tahoma" panose="020B0604030504040204" pitchFamily="34" charset="0"/>
              </a:rPr>
              <a:pPr>
                <a:spcBef>
                  <a:spcPct val="0"/>
                </a:spcBef>
                <a:buFontTx/>
                <a:buNone/>
              </a:pPr>
              <a:t>6</a:t>
            </a:fld>
            <a:endParaRPr lang="en-US" altLang="en-US" sz="1400">
              <a:latin typeface="Tahoma" panose="020B0604030504040204" pitchFamily="34" charset="0"/>
            </a:endParaRPr>
          </a:p>
        </p:txBody>
      </p:sp>
      <p:sp>
        <p:nvSpPr>
          <p:cNvPr id="23557" name="Line 5"/>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8" name="Line 6"/>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9" name="Line 7"/>
          <p:cNvSpPr>
            <a:spLocks noChangeShapeType="1"/>
          </p:cNvSpPr>
          <p:nvPr/>
        </p:nvSpPr>
        <p:spPr bwMode="auto">
          <a:xfrm>
            <a:off x="3810000" y="2057400"/>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0" name="Line 8"/>
          <p:cNvSpPr>
            <a:spLocks noChangeShapeType="1"/>
          </p:cNvSpPr>
          <p:nvPr/>
        </p:nvSpPr>
        <p:spPr bwMode="auto">
          <a:xfrm>
            <a:off x="3352800" y="3886200"/>
            <a:ext cx="304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1" name="Text Box 14"/>
          <p:cNvSpPr txBox="1">
            <a:spLocks noChangeArrowheads="1"/>
          </p:cNvSpPr>
          <p:nvPr/>
        </p:nvSpPr>
        <p:spPr bwMode="auto">
          <a:xfrm>
            <a:off x="2879726" y="3622675"/>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a:latin typeface="Times New Roman" panose="02020603050405020304" pitchFamily="18" charset="0"/>
              </a:rPr>
              <a:t>P</a:t>
            </a:r>
            <a:r>
              <a:rPr lang="en-US" altLang="en-US" sz="2400" baseline="-25000">
                <a:latin typeface="Times New Roman" panose="02020603050405020304" pitchFamily="18" charset="0"/>
              </a:rPr>
              <a:t>1</a:t>
            </a:r>
            <a:endParaRPr lang="en-US" altLang="en-US" sz="2400">
              <a:latin typeface="Times New Roman" panose="02020603050405020304" pitchFamily="18" charset="0"/>
            </a:endParaRPr>
          </a:p>
        </p:txBody>
      </p:sp>
      <p:sp>
        <p:nvSpPr>
          <p:cNvPr id="23562" name="Text Box 16"/>
          <p:cNvSpPr txBox="1">
            <a:spLocks noChangeArrowheads="1"/>
          </p:cNvSpPr>
          <p:nvPr/>
        </p:nvSpPr>
        <p:spPr bwMode="auto">
          <a:xfrm>
            <a:off x="8229600" y="41910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a:latin typeface="Times New Roman" panose="02020603050405020304" pitchFamily="18" charset="0"/>
              </a:rPr>
              <a:t>C</a:t>
            </a:r>
            <a:r>
              <a:rPr lang="en-US" altLang="en-US" sz="2400" baseline="-25000">
                <a:latin typeface="Times New Roman" panose="02020603050405020304" pitchFamily="18" charset="0"/>
              </a:rPr>
              <a:t>1</a:t>
            </a:r>
            <a:endParaRPr lang="en-US" altLang="en-US" sz="2400">
              <a:latin typeface="Times New Roman" panose="02020603050405020304" pitchFamily="18" charset="0"/>
            </a:endParaRPr>
          </a:p>
        </p:txBody>
      </p:sp>
      <p:sp>
        <p:nvSpPr>
          <p:cNvPr id="23563" name="Line 18"/>
          <p:cNvSpPr>
            <a:spLocks noChangeShapeType="1"/>
          </p:cNvSpPr>
          <p:nvPr/>
        </p:nvSpPr>
        <p:spPr bwMode="auto">
          <a:xfrm>
            <a:off x="6400800" y="3886200"/>
            <a:ext cx="0" cy="1676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23564" name="Straight Connector 2"/>
          <p:cNvCxnSpPr>
            <a:cxnSpLocks noChangeShapeType="1"/>
          </p:cNvCxnSpPr>
          <p:nvPr/>
        </p:nvCxnSpPr>
        <p:spPr bwMode="auto">
          <a:xfrm>
            <a:off x="3352801" y="4419600"/>
            <a:ext cx="4632325"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565" name="Rectangle 19"/>
          <p:cNvSpPr>
            <a:spLocks noChangeArrowheads="1"/>
          </p:cNvSpPr>
          <p:nvPr/>
        </p:nvSpPr>
        <p:spPr bwMode="auto">
          <a:xfrm>
            <a:off x="6019800" y="5486400"/>
            <a:ext cx="53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a:latin typeface="Times New Roman" panose="02020603050405020304" pitchFamily="18" charset="0"/>
              </a:rPr>
              <a:t>Q</a:t>
            </a:r>
            <a:r>
              <a:rPr lang="en-US" altLang="en-US" sz="2400" baseline="-25000">
                <a:latin typeface="Times New Roman" panose="02020603050405020304" pitchFamily="18" charset="0"/>
              </a:rPr>
              <a:t>1</a:t>
            </a:r>
          </a:p>
        </p:txBody>
      </p:sp>
      <p:cxnSp>
        <p:nvCxnSpPr>
          <p:cNvPr id="23566" name="Straight Connector 2"/>
          <p:cNvCxnSpPr>
            <a:cxnSpLocks noChangeShapeType="1"/>
          </p:cNvCxnSpPr>
          <p:nvPr/>
        </p:nvCxnSpPr>
        <p:spPr bwMode="auto">
          <a:xfrm>
            <a:off x="3335339" y="4876800"/>
            <a:ext cx="4632325"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567" name="Text Box 16"/>
          <p:cNvSpPr txBox="1">
            <a:spLocks noChangeArrowheads="1"/>
          </p:cNvSpPr>
          <p:nvPr/>
        </p:nvSpPr>
        <p:spPr bwMode="auto">
          <a:xfrm>
            <a:off x="8229601" y="4618038"/>
            <a:ext cx="492125"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2400">
                <a:latin typeface="Times New Roman" panose="02020603050405020304" pitchFamily="18" charset="0"/>
              </a:rPr>
              <a:t>C</a:t>
            </a:r>
            <a:r>
              <a:rPr lang="en-US" altLang="en-US" sz="2400" baseline="-25000">
                <a:latin typeface="Times New Roman" panose="02020603050405020304" pitchFamily="18" charset="0"/>
              </a:rPr>
              <a:t>2</a:t>
            </a:r>
            <a:endParaRPr lang="en-US" altLang="en-US" sz="2400">
              <a:latin typeface="Times New Roman" panose="02020603050405020304" pitchFamily="18" charset="0"/>
            </a:endParaRPr>
          </a:p>
        </p:txBody>
      </p:sp>
      <p:cxnSp>
        <p:nvCxnSpPr>
          <p:cNvPr id="7" name="Curved Connector 6">
            <a:extLst>
              <a:ext uri="{FF2B5EF4-FFF2-40B4-BE49-F238E27FC236}">
                <a16:creationId xmlns:a16="http://schemas.microsoft.com/office/drawing/2014/main" id="{80C791B6-D9AE-4C41-9ECD-9B5AF301AE2E}"/>
              </a:ext>
            </a:extLst>
          </p:cNvPr>
          <p:cNvCxnSpPr/>
          <p:nvPr/>
        </p:nvCxnSpPr>
        <p:spPr bwMode="auto">
          <a:xfrm rot="5400000" flipH="1" flipV="1">
            <a:off x="2574133" y="3220048"/>
            <a:ext cx="838200" cy="227013"/>
          </a:xfrm>
          <a:prstGeom prst="curvedConnector3">
            <a:avLst>
              <a:gd name="adj1" fmla="val 34689"/>
            </a:avLst>
          </a:prstGeom>
          <a:ln w="38100">
            <a:solidFill>
              <a:srgbClr val="C00000"/>
            </a:solidFill>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11" name="Curved Connector 10">
            <a:extLst>
              <a:ext uri="{FF2B5EF4-FFF2-40B4-BE49-F238E27FC236}">
                <a16:creationId xmlns:a16="http://schemas.microsoft.com/office/drawing/2014/main" id="{4BC40A1A-1CC1-4928-8675-38FBC9DEE890}"/>
              </a:ext>
            </a:extLst>
          </p:cNvPr>
          <p:cNvCxnSpPr/>
          <p:nvPr/>
        </p:nvCxnSpPr>
        <p:spPr bwMode="auto">
          <a:xfrm rot="16200000" flipH="1">
            <a:off x="2613026" y="4306888"/>
            <a:ext cx="762000" cy="225425"/>
          </a:xfrm>
          <a:prstGeom prst="curvedConnector3">
            <a:avLst>
              <a:gd name="adj1" fmla="val 35263"/>
            </a:avLst>
          </a:prstGeom>
          <a:ln w="38100">
            <a:solidFill>
              <a:srgbClr val="00B050"/>
            </a:solidFill>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18" name="Oval 17"/>
          <p:cNvSpPr/>
          <p:nvPr/>
        </p:nvSpPr>
        <p:spPr>
          <a:xfrm>
            <a:off x="6361113" y="3783014"/>
            <a:ext cx="152400" cy="206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67647038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3FA0A93-60EE-4E9D-852F-604094E61050}" type="slidenum">
              <a:rPr lang="en-US" smtClean="0"/>
              <a:t>7</a:t>
            </a:fld>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3074718935"/>
              </p:ext>
            </p:extLst>
          </p:nvPr>
        </p:nvGraphicFramePr>
        <p:xfrm>
          <a:off x="981075" y="-384569"/>
          <a:ext cx="9886950" cy="7728049"/>
        </p:xfrm>
        <a:graphic>
          <a:graphicData uri="http://schemas.openxmlformats.org/presentationml/2006/ole">
            <mc:AlternateContent xmlns:mc="http://schemas.openxmlformats.org/markup-compatibility/2006">
              <mc:Choice xmlns:v="urn:schemas-microsoft-com:vml" Requires="v">
                <p:oleObj name="Acrobat Document" r:id="rId2" imgW="6034842" imgH="4663276" progId="Acrobat.Document.2017">
                  <p:embed/>
                </p:oleObj>
              </mc:Choice>
              <mc:Fallback>
                <p:oleObj name="Acrobat Document" r:id="rId2" imgW="6034842" imgH="4663276" progId="Acrobat.Document.2017">
                  <p:embed/>
                  <p:pic>
                    <p:nvPicPr>
                      <p:cNvPr id="3" name="Object 2"/>
                      <p:cNvPicPr/>
                      <p:nvPr/>
                    </p:nvPicPr>
                    <p:blipFill>
                      <a:blip r:embed="rId3"/>
                      <a:stretch>
                        <a:fillRect/>
                      </a:stretch>
                    </p:blipFill>
                    <p:spPr>
                      <a:xfrm>
                        <a:off x="981075" y="-384569"/>
                        <a:ext cx="9886950" cy="7728049"/>
                      </a:xfrm>
                      <a:prstGeom prst="rect">
                        <a:avLst/>
                      </a:prstGeom>
                    </p:spPr>
                  </p:pic>
                </p:oleObj>
              </mc:Fallback>
            </mc:AlternateContent>
          </a:graphicData>
        </a:graphic>
      </p:graphicFrame>
    </p:spTree>
    <p:extLst>
      <p:ext uri="{BB962C8B-B14F-4D97-AF65-F5344CB8AC3E}">
        <p14:creationId xmlns:p14="http://schemas.microsoft.com/office/powerpoint/2010/main" val="3659677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574DA-ACA3-45D6-B246-351467AFFBBA}"/>
              </a:ext>
            </a:extLst>
          </p:cNvPr>
          <p:cNvSpPr>
            <a:spLocks noGrp="1"/>
          </p:cNvSpPr>
          <p:nvPr>
            <p:ph type="title"/>
          </p:nvPr>
        </p:nvSpPr>
        <p:spPr/>
        <p:txBody>
          <a:bodyPr>
            <a:normAutofit/>
          </a:bodyPr>
          <a:lstStyle/>
          <a:p>
            <a:pPr algn="ctr"/>
            <a:r>
              <a:rPr lang="en-US" sz="3600" dirty="0"/>
              <a:t>HMGs’ Analysis of Efficiencies in Detail</a:t>
            </a:r>
            <a:endParaRPr lang="en-US" sz="2000" dirty="0"/>
          </a:p>
        </p:txBody>
      </p:sp>
      <p:sp>
        <p:nvSpPr>
          <p:cNvPr id="3" name="Text Placeholder 2">
            <a:extLst>
              <a:ext uri="{FF2B5EF4-FFF2-40B4-BE49-F238E27FC236}">
                <a16:creationId xmlns:a16="http://schemas.microsoft.com/office/drawing/2014/main" id="{BB4A7647-78FC-47A0-81B9-AC6871F9E31B}"/>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2183B392-0F94-40F5-BCC2-33B7C1F7EC0C}"/>
              </a:ext>
            </a:extLst>
          </p:cNvPr>
          <p:cNvSpPr>
            <a:spLocks noGrp="1"/>
          </p:cNvSpPr>
          <p:nvPr>
            <p:ph type="sldNum" sz="quarter" idx="12"/>
          </p:nvPr>
        </p:nvSpPr>
        <p:spPr/>
        <p:txBody>
          <a:bodyPr/>
          <a:lstStyle/>
          <a:p>
            <a:fld id="{A3FA0A93-60EE-4E9D-852F-604094E61050}" type="slidenum">
              <a:rPr lang="en-US" smtClean="0"/>
              <a:t>8</a:t>
            </a:fld>
            <a:endParaRPr lang="en-US"/>
          </a:p>
        </p:txBody>
      </p:sp>
    </p:spTree>
    <p:extLst>
      <p:ext uri="{BB962C8B-B14F-4D97-AF65-F5344CB8AC3E}">
        <p14:creationId xmlns:p14="http://schemas.microsoft.com/office/powerpoint/2010/main" val="3446823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57629-C408-4B4E-9900-22F5AAC4C9B4}"/>
              </a:ext>
            </a:extLst>
          </p:cNvPr>
          <p:cNvSpPr>
            <a:spLocks noGrp="1"/>
          </p:cNvSpPr>
          <p:nvPr>
            <p:ph type="title"/>
          </p:nvPr>
        </p:nvSpPr>
        <p:spPr/>
        <p:txBody>
          <a:bodyPr/>
          <a:lstStyle/>
          <a:p>
            <a:r>
              <a:rPr lang="en-US" dirty="0"/>
              <a:t>HMG Approach to Efficiencies Under Consumer Welfare Standard </a:t>
            </a:r>
            <a:br>
              <a:rPr lang="en-US" dirty="0"/>
            </a:br>
            <a:r>
              <a:rPr lang="en-US" dirty="0"/>
              <a:t>(§ 10)</a:t>
            </a:r>
          </a:p>
        </p:txBody>
      </p:sp>
      <p:sp>
        <p:nvSpPr>
          <p:cNvPr id="3" name="Content Placeholder 2">
            <a:extLst>
              <a:ext uri="{FF2B5EF4-FFF2-40B4-BE49-F238E27FC236}">
                <a16:creationId xmlns:a16="http://schemas.microsoft.com/office/drawing/2014/main" id="{005DC0EF-7A26-47B1-B255-609D541BF48A}"/>
              </a:ext>
            </a:extLst>
          </p:cNvPr>
          <p:cNvSpPr>
            <a:spLocks noGrp="1"/>
          </p:cNvSpPr>
          <p:nvPr>
            <p:ph idx="1"/>
          </p:nvPr>
        </p:nvSpPr>
        <p:spPr>
          <a:xfrm>
            <a:off x="838200" y="1825625"/>
            <a:ext cx="10515600" cy="4895850"/>
          </a:xfrm>
        </p:spPr>
        <p:txBody>
          <a:bodyPr>
            <a:normAutofit fontScale="77500" lnSpcReduction="20000"/>
          </a:bodyPr>
          <a:lstStyle/>
          <a:p>
            <a:pPr>
              <a:lnSpc>
                <a:spcPct val="110000"/>
              </a:lnSpc>
            </a:pPr>
            <a:r>
              <a:rPr lang="en-US" dirty="0"/>
              <a:t>The Agencies will not challenge a merger if the “cognizable” efficiencies are </a:t>
            </a:r>
            <a:r>
              <a:rPr lang="en-US" dirty="0">
                <a:solidFill>
                  <a:srgbClr val="C00000"/>
                </a:solidFill>
              </a:rPr>
              <a:t>sufficiently large to prevent consumer harms </a:t>
            </a:r>
            <a:r>
              <a:rPr lang="en-US" dirty="0"/>
              <a:t>in any relevant market.  </a:t>
            </a:r>
          </a:p>
          <a:p>
            <a:pPr>
              <a:lnSpc>
                <a:spcPct val="110000"/>
              </a:lnSpc>
            </a:pPr>
            <a:r>
              <a:rPr lang="en-US" dirty="0">
                <a:solidFill>
                  <a:srgbClr val="C00000"/>
                </a:solidFill>
              </a:rPr>
              <a:t>Efficiencies are “cognizable” only if they are 	</a:t>
            </a:r>
            <a:br>
              <a:rPr lang="en-US" dirty="0">
                <a:solidFill>
                  <a:srgbClr val="C00000"/>
                </a:solidFill>
              </a:rPr>
            </a:br>
            <a:r>
              <a:rPr lang="en-US" dirty="0">
                <a:solidFill>
                  <a:srgbClr val="C00000"/>
                </a:solidFill>
              </a:rPr>
              <a:t>   (i)  </a:t>
            </a:r>
            <a:r>
              <a:rPr lang="en-US" sz="2400" dirty="0">
                <a:solidFill>
                  <a:srgbClr val="C00000"/>
                </a:solidFill>
              </a:rPr>
              <a:t>Merger-specific </a:t>
            </a:r>
            <a:endParaRPr lang="en-US" dirty="0">
              <a:solidFill>
                <a:srgbClr val="C00000"/>
              </a:solidFill>
            </a:endParaRPr>
          </a:p>
          <a:p>
            <a:pPr marL="457200" lvl="1" indent="0">
              <a:lnSpc>
                <a:spcPct val="110000"/>
              </a:lnSpc>
              <a:buNone/>
            </a:pPr>
            <a:r>
              <a:rPr lang="en-US" dirty="0">
                <a:solidFill>
                  <a:srgbClr val="C00000"/>
                </a:solidFill>
              </a:rPr>
              <a:t>(ii)  Verifiable </a:t>
            </a:r>
            <a:br>
              <a:rPr lang="en-US" dirty="0">
                <a:solidFill>
                  <a:srgbClr val="C00000"/>
                </a:solidFill>
              </a:rPr>
            </a:br>
            <a:r>
              <a:rPr lang="en-US" dirty="0">
                <a:solidFill>
                  <a:srgbClr val="C00000"/>
                </a:solidFill>
              </a:rPr>
              <a:t>(iii)  Do not arise from anticompetitive output (or service) reductions.  </a:t>
            </a:r>
          </a:p>
          <a:p>
            <a:pPr>
              <a:lnSpc>
                <a:spcPct val="110000"/>
              </a:lnSpc>
            </a:pPr>
            <a:r>
              <a:rPr lang="en-US" dirty="0"/>
              <a:t>Cognizable efficiencies are assessed net of the inefficiencies from the merger and costs of achieving the efficiencies. (§10). </a:t>
            </a:r>
          </a:p>
          <a:p>
            <a:pPr>
              <a:lnSpc>
                <a:spcPct val="110000"/>
              </a:lnSpc>
            </a:pPr>
            <a:r>
              <a:rPr lang="en-US" dirty="0">
                <a:solidFill>
                  <a:srgbClr val="C00000"/>
                </a:solidFill>
              </a:rPr>
              <a:t>Efficiencies must be sufficient to reverse any upward pricing pressure</a:t>
            </a:r>
          </a:p>
          <a:p>
            <a:pPr lvl="1">
              <a:lnSpc>
                <a:spcPct val="110000"/>
              </a:lnSpc>
            </a:pPr>
            <a:r>
              <a:rPr lang="en-US" b="1" dirty="0">
                <a:solidFill>
                  <a:srgbClr val="C00000"/>
                </a:solidFill>
              </a:rPr>
              <a:t>I.e., Must be some price pass-thru to consumers  </a:t>
            </a:r>
            <a:r>
              <a:rPr lang="en-US" dirty="0"/>
              <a:t>(</a:t>
            </a:r>
            <a:r>
              <a:rPr lang="en-US" i="1" dirty="0"/>
              <a:t>i.e., consumer welfare standard)</a:t>
            </a:r>
          </a:p>
          <a:p>
            <a:pPr lvl="1">
              <a:lnSpc>
                <a:spcPct val="110000"/>
              </a:lnSpc>
            </a:pPr>
            <a:r>
              <a:rPr lang="en-US" i="1" dirty="0"/>
              <a:t>But, it is NOT required that 100% must be passed-thru</a:t>
            </a:r>
          </a:p>
          <a:p>
            <a:pPr>
              <a:lnSpc>
                <a:spcPct val="110000"/>
              </a:lnSpc>
            </a:pPr>
            <a:r>
              <a:rPr lang="en-US" i="1" dirty="0">
                <a:solidFill>
                  <a:srgbClr val="C00000"/>
                </a:solidFill>
              </a:rPr>
              <a:t>The burden of production is placed on parties </a:t>
            </a:r>
          </a:p>
          <a:p>
            <a:pPr lvl="1">
              <a:lnSpc>
                <a:spcPct val="110000"/>
              </a:lnSpc>
            </a:pPr>
            <a:r>
              <a:rPr lang="en-US" i="1" dirty="0"/>
              <a:t>HMGs also express general skepticism of </a:t>
            </a:r>
            <a:r>
              <a:rPr lang="en-US" dirty="0"/>
              <a:t>“vague, speculative” or otherwise exaggerated or “after-the-fact” efficiency claims</a:t>
            </a:r>
          </a:p>
        </p:txBody>
      </p:sp>
      <p:sp>
        <p:nvSpPr>
          <p:cNvPr id="4" name="Slide Number Placeholder 3">
            <a:extLst>
              <a:ext uri="{FF2B5EF4-FFF2-40B4-BE49-F238E27FC236}">
                <a16:creationId xmlns:a16="http://schemas.microsoft.com/office/drawing/2014/main" id="{63F4D949-B5B3-4B84-B4A0-160EAED7C929}"/>
              </a:ext>
            </a:extLst>
          </p:cNvPr>
          <p:cNvSpPr>
            <a:spLocks noGrp="1"/>
          </p:cNvSpPr>
          <p:nvPr>
            <p:ph type="sldNum" sz="quarter" idx="12"/>
          </p:nvPr>
        </p:nvSpPr>
        <p:spPr/>
        <p:txBody>
          <a:bodyPr/>
          <a:lstStyle/>
          <a:p>
            <a:fld id="{A3FA0A93-60EE-4E9D-852F-604094E61050}" type="slidenum">
              <a:rPr lang="en-US" smtClean="0"/>
              <a:t>9</a:t>
            </a:fld>
            <a:endParaRPr lang="en-US"/>
          </a:p>
        </p:txBody>
      </p:sp>
    </p:spTree>
    <p:extLst>
      <p:ext uri="{BB962C8B-B14F-4D97-AF65-F5344CB8AC3E}">
        <p14:creationId xmlns:p14="http://schemas.microsoft.com/office/powerpoint/2010/main" val="34216194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2260</TotalTime>
  <Words>5985</Words>
  <Application>Microsoft Office PowerPoint</Application>
  <PresentationFormat>Widescreen</PresentationFormat>
  <Paragraphs>430</Paragraphs>
  <Slides>43</Slides>
  <Notes>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0" baseType="lpstr">
      <vt:lpstr>Arial</vt:lpstr>
      <vt:lpstr>Calibri</vt:lpstr>
      <vt:lpstr>Tahoma</vt:lpstr>
      <vt:lpstr>Times New Roman</vt:lpstr>
      <vt:lpstr>Wingdings</vt:lpstr>
      <vt:lpstr>Office Theme</vt:lpstr>
      <vt:lpstr>Acrobat Document</vt:lpstr>
      <vt:lpstr>Topic 15  Efficiencies, Failing Firm and Remedies  Professor Steven Salop Antitrust Econ &amp; Law Fall 2021</vt:lpstr>
      <vt:lpstr>Impact of Efficiencies on Consumer Welfare:   Basic Economics</vt:lpstr>
      <vt:lpstr>1960s Merger Law &amp; Efficiencies</vt:lpstr>
      <vt:lpstr>Efficiency as a Rebuttal Factor Today</vt:lpstr>
      <vt:lpstr>  Consumer Welfare Standard: Conflicting Forces on Prices and Output  </vt:lpstr>
      <vt:lpstr>Basic Economics: Upward vs Downward Pricing Pressure </vt:lpstr>
      <vt:lpstr>PowerPoint Presentation</vt:lpstr>
      <vt:lpstr>HMGs’ Analysis of Efficiencies in Detail</vt:lpstr>
      <vt:lpstr>HMG Approach to Efficiencies Under Consumer Welfare Standard  (§ 10)</vt:lpstr>
      <vt:lpstr>Cognizability Analysis (in detail)</vt:lpstr>
      <vt:lpstr>One Exception: Inextricably Linked Efficiencies</vt:lpstr>
      <vt:lpstr>PowerPoint Presentation</vt:lpstr>
      <vt:lpstr>Case Law</vt:lpstr>
      <vt:lpstr>Efficiencies in Court</vt:lpstr>
      <vt:lpstr>Staples Efficiencies Analysis: In General (not in casebook)</vt:lpstr>
      <vt:lpstr>Staples – Detailed Evaluation of Efficiencies Evidence (1 of 3)  Verifiability (not in casebook)</vt:lpstr>
      <vt:lpstr>Staples – Detailed Evaluation of Efficiencies Evidence (2 of 3) Merger Specificity (not in casebook)</vt:lpstr>
      <vt:lpstr>Staples – Detailed Evaluation of Efficiencies Evidence (3 of 3)  Pass-Thru to Consumers (not in casebook)</vt:lpstr>
      <vt:lpstr>Most Recent Example: T-Mobile/Sprint Merger (S.D.N.Y. 2020)</vt:lpstr>
      <vt:lpstr>Efficiencies in T-Mobile Sprint Merger</vt:lpstr>
      <vt:lpstr> </vt:lpstr>
      <vt:lpstr>Mergers Among Buyers Can Reduce Costs by Countervailing Pre-Existing Seller Market Power</vt:lpstr>
      <vt:lpstr>Anthem/Cigna: Background and Summary</vt:lpstr>
      <vt:lpstr>District Court on Cost Reductions from Larger Size</vt:lpstr>
      <vt:lpstr>Then-Judge Kavanaugh Dissent: Monopsony vs Bargaining Power</vt:lpstr>
      <vt:lpstr>Judge Kavanagh Reasoning: Bargaining Power and Lower Prices </vt:lpstr>
      <vt:lpstr>Majority Rebuttal: Bargaining Power and Pass-On to Consumers</vt:lpstr>
      <vt:lpstr>Majority Rogers Rebuttal: Adverse Quality Effects of Lower Prices </vt:lpstr>
      <vt:lpstr>How Far Would this Bargaining Power Reasoning Go?</vt:lpstr>
      <vt:lpstr>Failing Firm Doctrine</vt:lpstr>
      <vt:lpstr>The Paradigmatic Situation </vt:lpstr>
      <vt:lpstr>The Antitrust Approach</vt:lpstr>
      <vt:lpstr>Merger Remedies</vt:lpstr>
      <vt:lpstr>                 General Analysis</vt:lpstr>
      <vt:lpstr>Effectiveness of Remedies </vt:lpstr>
      <vt:lpstr>“Litigating the Fix”</vt:lpstr>
      <vt:lpstr>Policy Issues Raised by “Litigating the Fix” Procedure </vt:lpstr>
      <vt:lpstr>Wrap Up</vt:lpstr>
      <vt:lpstr> Horizontal Merger Competitive Effects Analysis:  Summary for “Practice” Purposes</vt:lpstr>
      <vt:lpstr>What’s Next?</vt:lpstr>
      <vt:lpstr>What’s Next</vt:lpstr>
      <vt:lpstr>Some Other Proposals to Tighten Up Merger Enforcement </vt:lpstr>
      <vt:lpstr>Controversial Current FTC Policy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Efficiencies on Consumer Welfare: Basic Economics</dc:title>
  <dc:creator>steve salop</dc:creator>
  <cp:lastModifiedBy>Steve Salop</cp:lastModifiedBy>
  <cp:revision>120</cp:revision>
  <cp:lastPrinted>2021-10-21T13:39:26Z</cp:lastPrinted>
  <dcterms:created xsi:type="dcterms:W3CDTF">2020-07-31T14:06:18Z</dcterms:created>
  <dcterms:modified xsi:type="dcterms:W3CDTF">2023-04-30T19:31:26Z</dcterms:modified>
</cp:coreProperties>
</file>